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7"/>
  </p:notesMasterIdLst>
  <p:sldIdLst>
    <p:sldId id="445" r:id="rId2"/>
    <p:sldId id="395" r:id="rId3"/>
    <p:sldId id="596" r:id="rId4"/>
    <p:sldId id="597" r:id="rId5"/>
    <p:sldId id="772" r:id="rId6"/>
    <p:sldId id="599" r:id="rId7"/>
    <p:sldId id="767" r:id="rId8"/>
    <p:sldId id="600" r:id="rId9"/>
    <p:sldId id="768" r:id="rId10"/>
    <p:sldId id="769" r:id="rId11"/>
    <p:sldId id="770" r:id="rId12"/>
    <p:sldId id="771" r:id="rId13"/>
    <p:sldId id="601" r:id="rId14"/>
    <p:sldId id="603" r:id="rId15"/>
    <p:sldId id="906" r:id="rId16"/>
    <p:sldId id="777" r:id="rId17"/>
    <p:sldId id="907" r:id="rId18"/>
    <p:sldId id="908" r:id="rId19"/>
    <p:sldId id="909" r:id="rId20"/>
    <p:sldId id="602" r:id="rId21"/>
    <p:sldId id="605" r:id="rId22"/>
    <p:sldId id="606" r:id="rId23"/>
    <p:sldId id="689" r:id="rId24"/>
    <p:sldId id="608" r:id="rId25"/>
    <p:sldId id="609" r:id="rId26"/>
    <p:sldId id="690" r:id="rId27"/>
    <p:sldId id="610" r:id="rId28"/>
    <p:sldId id="910" r:id="rId29"/>
    <p:sldId id="773" r:id="rId30"/>
    <p:sldId id="775" r:id="rId31"/>
    <p:sldId id="776" r:id="rId32"/>
    <p:sldId id="774" r:id="rId33"/>
    <p:sldId id="691" r:id="rId34"/>
    <p:sldId id="911" r:id="rId35"/>
    <p:sldId id="912" r:id="rId36"/>
    <p:sldId id="913" r:id="rId37"/>
    <p:sldId id="611" r:id="rId38"/>
    <p:sldId id="612" r:id="rId39"/>
    <p:sldId id="615" r:id="rId40"/>
    <p:sldId id="616" r:id="rId41"/>
    <p:sldId id="617" r:id="rId42"/>
    <p:sldId id="618" r:id="rId43"/>
    <p:sldId id="619" r:id="rId44"/>
    <p:sldId id="620" r:id="rId45"/>
    <p:sldId id="621" r:id="rId46"/>
    <p:sldId id="622" r:id="rId47"/>
    <p:sldId id="623" r:id="rId48"/>
    <p:sldId id="778" r:id="rId49"/>
    <p:sldId id="779" r:id="rId50"/>
    <p:sldId id="780" r:id="rId51"/>
    <p:sldId id="781" r:id="rId52"/>
    <p:sldId id="782" r:id="rId53"/>
    <p:sldId id="783" r:id="rId54"/>
    <p:sldId id="784" r:id="rId55"/>
    <p:sldId id="785" r:id="rId56"/>
    <p:sldId id="786" r:id="rId57"/>
    <p:sldId id="787" r:id="rId58"/>
    <p:sldId id="788" r:id="rId59"/>
    <p:sldId id="789" r:id="rId60"/>
    <p:sldId id="790" r:id="rId61"/>
    <p:sldId id="791" r:id="rId62"/>
    <p:sldId id="792" r:id="rId63"/>
    <p:sldId id="793" r:id="rId64"/>
    <p:sldId id="794" r:id="rId65"/>
    <p:sldId id="795" r:id="rId66"/>
    <p:sldId id="796" r:id="rId67"/>
    <p:sldId id="797" r:id="rId68"/>
    <p:sldId id="798" r:id="rId69"/>
    <p:sldId id="799" r:id="rId70"/>
    <p:sldId id="800" r:id="rId71"/>
    <p:sldId id="801" r:id="rId72"/>
    <p:sldId id="802" r:id="rId73"/>
    <p:sldId id="803" r:id="rId74"/>
    <p:sldId id="804" r:id="rId75"/>
    <p:sldId id="805" r:id="rId76"/>
    <p:sldId id="806" r:id="rId77"/>
    <p:sldId id="807" r:id="rId78"/>
    <p:sldId id="808" r:id="rId79"/>
    <p:sldId id="809" r:id="rId80"/>
    <p:sldId id="810" r:id="rId81"/>
    <p:sldId id="811" r:id="rId82"/>
    <p:sldId id="812" r:id="rId83"/>
    <p:sldId id="813" r:id="rId84"/>
    <p:sldId id="814" r:id="rId85"/>
    <p:sldId id="815" r:id="rId86"/>
    <p:sldId id="816" r:id="rId87"/>
    <p:sldId id="817" r:id="rId88"/>
    <p:sldId id="818" r:id="rId89"/>
    <p:sldId id="819" r:id="rId90"/>
    <p:sldId id="820" r:id="rId91"/>
    <p:sldId id="821" r:id="rId92"/>
    <p:sldId id="822" r:id="rId93"/>
    <p:sldId id="823" r:id="rId94"/>
    <p:sldId id="824" r:id="rId95"/>
    <p:sldId id="825" r:id="rId96"/>
    <p:sldId id="826" r:id="rId97"/>
    <p:sldId id="827" r:id="rId98"/>
    <p:sldId id="828" r:id="rId99"/>
    <p:sldId id="829" r:id="rId100"/>
    <p:sldId id="830" r:id="rId101"/>
    <p:sldId id="831" r:id="rId102"/>
    <p:sldId id="832" r:id="rId103"/>
    <p:sldId id="833" r:id="rId104"/>
    <p:sldId id="834" r:id="rId105"/>
    <p:sldId id="835" r:id="rId106"/>
    <p:sldId id="836" r:id="rId107"/>
    <p:sldId id="837" r:id="rId108"/>
    <p:sldId id="838" r:id="rId109"/>
    <p:sldId id="839" r:id="rId110"/>
    <p:sldId id="840" r:id="rId111"/>
    <p:sldId id="841" r:id="rId112"/>
    <p:sldId id="842" r:id="rId113"/>
    <p:sldId id="843" r:id="rId114"/>
    <p:sldId id="844" r:id="rId115"/>
    <p:sldId id="845" r:id="rId116"/>
    <p:sldId id="846" r:id="rId117"/>
    <p:sldId id="847" r:id="rId118"/>
    <p:sldId id="848" r:id="rId119"/>
    <p:sldId id="849" r:id="rId120"/>
    <p:sldId id="850" r:id="rId121"/>
    <p:sldId id="851" r:id="rId122"/>
    <p:sldId id="852" r:id="rId123"/>
    <p:sldId id="853" r:id="rId124"/>
    <p:sldId id="854" r:id="rId125"/>
    <p:sldId id="855" r:id="rId126"/>
    <p:sldId id="856" r:id="rId127"/>
    <p:sldId id="857" r:id="rId128"/>
    <p:sldId id="858" r:id="rId129"/>
    <p:sldId id="859" r:id="rId130"/>
    <p:sldId id="860" r:id="rId131"/>
    <p:sldId id="861" r:id="rId132"/>
    <p:sldId id="862" r:id="rId133"/>
    <p:sldId id="863" r:id="rId134"/>
    <p:sldId id="864" r:id="rId135"/>
    <p:sldId id="865" r:id="rId136"/>
    <p:sldId id="866" r:id="rId137"/>
    <p:sldId id="867" r:id="rId138"/>
    <p:sldId id="868" r:id="rId139"/>
    <p:sldId id="869" r:id="rId140"/>
    <p:sldId id="870" r:id="rId141"/>
    <p:sldId id="871" r:id="rId142"/>
    <p:sldId id="872" r:id="rId143"/>
    <p:sldId id="873" r:id="rId144"/>
    <p:sldId id="874" r:id="rId145"/>
    <p:sldId id="875" r:id="rId146"/>
    <p:sldId id="876" r:id="rId147"/>
    <p:sldId id="877" r:id="rId148"/>
    <p:sldId id="878" r:id="rId149"/>
    <p:sldId id="879" r:id="rId150"/>
    <p:sldId id="880" r:id="rId151"/>
    <p:sldId id="881" r:id="rId152"/>
    <p:sldId id="882" r:id="rId153"/>
    <p:sldId id="883" r:id="rId154"/>
    <p:sldId id="884" r:id="rId155"/>
    <p:sldId id="885" r:id="rId156"/>
    <p:sldId id="886" r:id="rId157"/>
    <p:sldId id="887" r:id="rId158"/>
    <p:sldId id="888" r:id="rId159"/>
    <p:sldId id="889" r:id="rId160"/>
    <p:sldId id="890" r:id="rId161"/>
    <p:sldId id="891" r:id="rId162"/>
    <p:sldId id="892" r:id="rId163"/>
    <p:sldId id="893" r:id="rId164"/>
    <p:sldId id="894" r:id="rId165"/>
    <p:sldId id="895" r:id="rId166"/>
    <p:sldId id="896" r:id="rId167"/>
    <p:sldId id="897" r:id="rId168"/>
    <p:sldId id="898" r:id="rId169"/>
    <p:sldId id="899" r:id="rId170"/>
    <p:sldId id="900" r:id="rId171"/>
    <p:sldId id="901" r:id="rId172"/>
    <p:sldId id="902" r:id="rId173"/>
    <p:sldId id="903" r:id="rId174"/>
    <p:sldId id="904" r:id="rId175"/>
    <p:sldId id="905" r:id="rId176"/>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FF2BD8"/>
    <a:srgbClr val="FF38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86" autoAdjust="0"/>
    <p:restoredTop sz="80265" autoAdjust="0"/>
  </p:normalViewPr>
  <p:slideViewPr>
    <p:cSldViewPr snapToGrid="0">
      <p:cViewPr varScale="1">
        <p:scale>
          <a:sx n="54" d="100"/>
          <a:sy n="54" d="100"/>
        </p:scale>
        <p:origin x="1952"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100"/>
    </p:cViewPr>
  </p:sorterViewPr>
  <p:gridSpacing cx="38405" cy="384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eaLnBrk="1" hangingPunct="1">
              <a:defRPr sz="1300"/>
            </a:lvl1pPr>
          </a:lstStyle>
          <a:p>
            <a:pPr>
              <a:defRPr/>
            </a:pPr>
            <a:endParaRPr lang="en-US" altLang="zh-CN"/>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vl1pPr>
          </a:lstStyle>
          <a:p>
            <a:pPr>
              <a:defRPr/>
            </a:pPr>
            <a:fld id="{3AEB4833-275B-4293-9910-CB031498A184}" type="datetimeFigureOut">
              <a:rPr lang="en-US" altLang="zh-CN"/>
              <a:pPr>
                <a:defRPr/>
              </a:pPr>
              <a:t>11/27/2020</a:t>
            </a:fld>
            <a:endParaRPr lang="en-US" altLang="zh-CN"/>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eaLnBrk="1" hangingPunct="1">
              <a:defRPr sz="1300"/>
            </a:lvl1pPr>
          </a:lstStyle>
          <a:p>
            <a:pPr>
              <a:defRPr/>
            </a:pPr>
            <a:endParaRPr lang="en-US" altLang="zh-CN"/>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6A5833D9-1DBE-4489-BB27-210C7B19D1BA}" type="slidenum">
              <a:rPr lang="en-US" altLang="zh-CN"/>
              <a:pPr>
                <a:defRPr/>
              </a:pPr>
              <a:t>‹#›</a:t>
            </a:fld>
            <a:endParaRPr lang="en-US" altLang="zh-CN"/>
          </a:p>
        </p:txBody>
      </p:sp>
    </p:spTree>
    <p:extLst>
      <p:ext uri="{BB962C8B-B14F-4D97-AF65-F5344CB8AC3E}">
        <p14:creationId xmlns:p14="http://schemas.microsoft.com/office/powerpoint/2010/main" val="10560926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95A0DD-EA53-4B6C-BEF5-88D25E406370}" type="slidenum">
              <a:rPr lang="en-US" altLang="zh-CN" smtClean="0"/>
              <a:pPr/>
              <a:t>1</a:t>
            </a:fld>
            <a:endParaRPr lang="en-US" altLang="zh-CN"/>
          </a:p>
        </p:txBody>
      </p:sp>
    </p:spTree>
    <p:extLst>
      <p:ext uri="{BB962C8B-B14F-4D97-AF65-F5344CB8AC3E}">
        <p14:creationId xmlns:p14="http://schemas.microsoft.com/office/powerpoint/2010/main" val="3283307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mn-ea"/>
              </a:rPr>
              <a:t>topology of the network: the set of all routers and links</a:t>
            </a:r>
          </a:p>
          <a:p>
            <a:r>
              <a:rPr lang="en-US" altLang="zh-CN" sz="2000" dirty="0">
                <a:ea typeface="+mn-ea"/>
              </a:rPr>
              <a:t>weighted graph (</a:t>
            </a:r>
            <a:r>
              <a:rPr lang="en-US" altLang="zh-CN" dirty="0">
                <a:ea typeface="+mn-ea"/>
              </a:rPr>
              <a:t>vertex: router, edge: link, weight: cost)</a:t>
            </a:r>
          </a:p>
          <a:p>
            <a:r>
              <a:rPr lang="en-US" altLang="zh-CN" sz="2000" dirty="0">
                <a:ea typeface="+mn-ea"/>
              </a:rPr>
              <a:t>Criterion: </a:t>
            </a:r>
            <a:r>
              <a:rPr lang="en-US" altLang="zh-CN" sz="2000" b="1" dirty="0">
                <a:solidFill>
                  <a:schemeClr val="tx2"/>
                </a:solidFill>
                <a:ea typeface="+mn-ea"/>
              </a:rPr>
              <a:t>best</a:t>
            </a:r>
            <a:r>
              <a:rPr lang="en-US" altLang="zh-CN" sz="2000" dirty="0">
                <a:ea typeface="+mn-ea"/>
              </a:rPr>
              <a:t> path from source to destination</a:t>
            </a:r>
          </a:p>
          <a:p>
            <a:pPr lvl="1"/>
            <a:r>
              <a:rPr lang="en-US" altLang="zh-CN" dirty="0">
                <a:ea typeface="+mn-ea"/>
              </a:rPr>
              <a:t>“best”: path cost is minimum</a:t>
            </a:r>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19</a:t>
            </a:fld>
            <a:endParaRPr lang="en-US" altLang="zh-CN"/>
          </a:p>
        </p:txBody>
      </p:sp>
    </p:spTree>
    <p:extLst>
      <p:ext uri="{BB962C8B-B14F-4D97-AF65-F5344CB8AC3E}">
        <p14:creationId xmlns:p14="http://schemas.microsoft.com/office/powerpoint/2010/main" val="307424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Distinguish routing from forwarding.</a:t>
            </a:r>
          </a:p>
          <a:p>
            <a:pPr eaLnBrk="1" hangingPunct="1">
              <a:spcBef>
                <a:spcPct val="0"/>
              </a:spcBef>
            </a:pPr>
            <a:endParaRPr lang="en-US" altLang="zh-CN" dirty="0"/>
          </a:p>
          <a:p>
            <a:pPr eaLnBrk="1" hangingPunct="1">
              <a:spcBef>
                <a:spcPct val="0"/>
              </a:spcBef>
            </a:pPr>
            <a:r>
              <a:rPr lang="en-US" altLang="zh-CN" dirty="0"/>
              <a:t>We focus on adaptive routing schemes that update routes in response to failures. Some traffic-aware schemes also adapt to changes in traffic, but we do not consider them in the algorithms that follow. </a:t>
            </a:r>
          </a:p>
          <a:p>
            <a:pPr eaLnBrk="1" hangingPunct="1">
              <a:spcBef>
                <a:spcPct val="0"/>
              </a:spcBef>
            </a:pPr>
            <a:endParaRPr lang="en-US" altLang="zh-CN" dirty="0"/>
          </a:p>
          <a:p>
            <a:pPr eaLnBrk="1" hangingPunct="1">
              <a:spcBef>
                <a:spcPct val="0"/>
              </a:spcBef>
            </a:pPr>
            <a:r>
              <a:rPr lang="en-US" altLang="zh-CN" dirty="0"/>
              <a:t>For the graph, the traffic demands are A-&gt;A’, B-&gt;B’, C-&gt;C’ and X-&gt;X’. What would be fair? For each flow the get the same amount of bandwidth. If all network links have unit capacity then we would give each flow ½ a unit of capacity. The total network traffic is then 2 units. What would be efficient? If we gave the X-&gt;X’ flow no bandwidth then we could give each of the other three flows 1 unit. The total network traffic is then 3 units. So it is more efficient, but it is not fair. So we will have to decide what we want to optimize. </a:t>
            </a:r>
          </a:p>
          <a:p>
            <a:pPr eaLnBrk="1" hangingPunct="1">
              <a:spcBef>
                <a:spcPct val="0"/>
              </a:spcBef>
            </a:pPr>
            <a:endParaRPr lang="en-US" altLang="zh-CN" dirty="0"/>
          </a:p>
          <a:p>
            <a:pPr marL="742950" lvl="1" indent="-285750">
              <a:buFont typeface="Arial" panose="020B0604020202020204" pitchFamily="34" charset="0"/>
              <a:buChar char="•"/>
            </a:pPr>
            <a:r>
              <a:rPr lang="en-US" altLang="zh-CN" b="1" dirty="0">
                <a:ea typeface="+mn-ea"/>
              </a:rPr>
              <a:t>Correctness</a:t>
            </a:r>
          </a:p>
          <a:p>
            <a:pPr marL="742950" lvl="1" indent="-285750">
              <a:buFont typeface="Arial" panose="020B0604020202020204" pitchFamily="34" charset="0"/>
              <a:buChar char="•"/>
            </a:pPr>
            <a:r>
              <a:rPr lang="en-US" altLang="zh-CN" b="1" dirty="0">
                <a:ea typeface="+mn-ea"/>
              </a:rPr>
              <a:t>Simplicity</a:t>
            </a:r>
          </a:p>
          <a:p>
            <a:pPr marL="742950" lvl="1" indent="-285750">
              <a:buFont typeface="Arial" panose="020B0604020202020204" pitchFamily="34" charset="0"/>
              <a:buChar char="•"/>
            </a:pPr>
            <a:r>
              <a:rPr lang="en-US" altLang="zh-CN" b="1" dirty="0">
                <a:ea typeface="+mn-ea"/>
              </a:rPr>
              <a:t>Robustness</a:t>
            </a:r>
            <a:r>
              <a:rPr lang="en-US" altLang="zh-CN" dirty="0">
                <a:ea typeface="+mn-ea"/>
              </a:rPr>
              <a:t> with respect to failures and changing conditions</a:t>
            </a:r>
          </a:p>
          <a:p>
            <a:pPr marL="742950" lvl="1" indent="-285750">
              <a:buFont typeface="Arial" panose="020B0604020202020204" pitchFamily="34" charset="0"/>
              <a:buChar char="•"/>
            </a:pPr>
            <a:r>
              <a:rPr lang="en-US" altLang="zh-CN" b="1" dirty="0">
                <a:ea typeface="+mn-ea"/>
              </a:rPr>
              <a:t>Stability</a:t>
            </a:r>
            <a:r>
              <a:rPr lang="en-US" altLang="zh-CN" dirty="0">
                <a:ea typeface="+mn-ea"/>
              </a:rPr>
              <a:t> of the routing decisions</a:t>
            </a:r>
          </a:p>
          <a:p>
            <a:pPr marL="742950" lvl="1" indent="-285750">
              <a:buFont typeface="Arial" panose="020B0604020202020204" pitchFamily="34" charset="0"/>
              <a:buChar char="•"/>
            </a:pPr>
            <a:r>
              <a:rPr lang="en-US" altLang="zh-CN" b="1" dirty="0">
                <a:ea typeface="+mn-ea"/>
              </a:rPr>
              <a:t>Fairness</a:t>
            </a:r>
            <a:r>
              <a:rPr lang="en-US" altLang="zh-CN" dirty="0">
                <a:ea typeface="+mn-ea"/>
              </a:rPr>
              <a:t> of the resource allocation</a:t>
            </a:r>
          </a:p>
          <a:p>
            <a:pPr marL="742950" lvl="1" indent="-285750">
              <a:buFont typeface="Arial" panose="020B0604020202020204" pitchFamily="34" charset="0"/>
              <a:buChar char="•"/>
            </a:pPr>
            <a:r>
              <a:rPr lang="en-US" altLang="zh-CN" b="1" dirty="0">
                <a:ea typeface="+mn-ea"/>
              </a:rPr>
              <a:t>Optimality</a:t>
            </a:r>
            <a:r>
              <a:rPr lang="en-US" altLang="zh-CN" dirty="0">
                <a:ea typeface="+mn-ea"/>
              </a:rPr>
              <a:t> of the packet travel times</a:t>
            </a:r>
          </a:p>
          <a:p>
            <a:pPr eaLnBrk="1" hangingPunct="1">
              <a:spcBef>
                <a:spcPct val="0"/>
              </a:spcBef>
            </a:pPr>
            <a:endParaRPr lang="en-US" altLang="zh-CN" dirty="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82F4C2D-8219-429F-B1EF-2F28DF0DF853}" type="slidenum">
              <a:rPr lang="en-US" altLang="zh-CN" smtClean="0"/>
              <a:pPr/>
              <a:t>20</a:t>
            </a:fld>
            <a:endParaRPr lang="en-US" altLang="zh-CN"/>
          </a:p>
        </p:txBody>
      </p:sp>
    </p:spTree>
    <p:extLst>
      <p:ext uri="{BB962C8B-B14F-4D97-AF65-F5344CB8AC3E}">
        <p14:creationId xmlns:p14="http://schemas.microsoft.com/office/powerpoint/2010/main" val="97578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solidFill>
                  <a:srgbClr val="000099"/>
                </a:solidFill>
              </a:rPr>
              <a:t>sink tree</a:t>
            </a:r>
            <a:r>
              <a:rPr lang="zh-CN" altLang="en-US" dirty="0">
                <a:solidFill>
                  <a:srgbClr val="000099"/>
                </a:solidFill>
              </a:rPr>
              <a:t>（汇集树）</a:t>
            </a:r>
            <a:endParaRPr lang="en-US" altLang="zh-CN" dirty="0">
              <a:solidFill>
                <a:srgbClr val="000099"/>
              </a:solidFill>
            </a:endParaRPr>
          </a:p>
          <a:p>
            <a:pPr eaLnBrk="1" hangingPunct="1">
              <a:spcBef>
                <a:spcPct val="0"/>
              </a:spcBef>
            </a:pPr>
            <a:endParaRPr lang="zh-CN" altLang="en-US" dirty="0"/>
          </a:p>
          <a:p>
            <a:pPr eaLnBrk="1" hangingPunct="1">
              <a:spcBef>
                <a:spcPct val="0"/>
              </a:spcBef>
            </a:pPr>
            <a:r>
              <a:rPr lang="en-US" altLang="zh-CN" dirty="0"/>
              <a:t>Proof by contradiction: if a portion of a best path is not a best path then there is something better. Substitute this better portion and you would have a better overall path, which cannot be the case if the overall path is a best path. </a:t>
            </a:r>
          </a:p>
          <a:p>
            <a:pPr eaLnBrk="1" hangingPunct="1">
              <a:spcBef>
                <a:spcPct val="0"/>
              </a:spcBef>
            </a:pPr>
            <a:endParaRPr lang="en-US" altLang="zh-CN" dirty="0"/>
          </a:p>
          <a:p>
            <a:pPr eaLnBrk="1" hangingPunct="1">
              <a:spcBef>
                <a:spcPct val="0"/>
              </a:spcBef>
            </a:pPr>
            <a:r>
              <a:rPr lang="en-US" altLang="zh-CN" dirty="0"/>
              <a:t>For sink trees, if there are multiple paths that are equally good, then one best path from one node to another is chosen at random. For example, H can be reached in 3 hops via H-D-A-B as shown, or by H-F-A-D (not shown). This is simple and useful as there is a single route from each router to each destination. If, instead, all equally best paths are kept then their union is a DAG (directed acyclic graph).  This is a more general case that permits multiple paths from a router to a destination.</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05DA906-CA11-4EDF-A2A0-FFA61BDA89E7}" type="slidenum">
              <a:rPr lang="en-US" altLang="zh-CN" smtClean="0"/>
              <a:pPr/>
              <a:t>21</a:t>
            </a:fld>
            <a:endParaRPr lang="en-US" altLang="zh-CN"/>
          </a:p>
        </p:txBody>
      </p:sp>
    </p:spTree>
    <p:extLst>
      <p:ext uri="{BB962C8B-B14F-4D97-AF65-F5344CB8AC3E}">
        <p14:creationId xmlns:p14="http://schemas.microsoft.com/office/powerpoint/2010/main" val="4084709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notion of weight generalizes distance to other cost metrics. Setting weights to be 1 gives paths with fewest hops. Setting weight to be distance gives paths that are shortest or lowest delay. Setting weight to be lower for higher capacity links favors higher capacity paths. </a:t>
            </a: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B77BE8-6C72-46A3-BC26-5129BE25C6B4}" type="slidenum">
              <a:rPr lang="en-US" altLang="zh-CN" smtClean="0"/>
              <a:pPr/>
              <a:t>22</a:t>
            </a:fld>
            <a:endParaRPr lang="en-US" altLang="zh-CN"/>
          </a:p>
        </p:txBody>
      </p:sp>
    </p:spTree>
    <p:extLst>
      <p:ext uri="{BB962C8B-B14F-4D97-AF65-F5344CB8AC3E}">
        <p14:creationId xmlns:p14="http://schemas.microsoft.com/office/powerpoint/2010/main" val="321864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This code keeps going until it reaches a sought-after destination node; if it continued until there were no tentative nodes then it would have found the entire sink tree.</a:t>
            </a:r>
          </a:p>
          <a:p>
            <a:pPr eaLnBrk="1" hangingPunct="1">
              <a:spcBef>
                <a:spcPct val="0"/>
              </a:spcBef>
            </a:pPr>
            <a:endParaRPr lang="en-US" altLang="zh-CN"/>
          </a:p>
          <a:p>
            <a:pPr eaLnBrk="1" hangingPunct="1">
              <a:spcBef>
                <a:spcPct val="0"/>
              </a:spcBef>
            </a:pPr>
            <a:r>
              <a:rPr lang="en-US" altLang="zh-CN"/>
              <a:t>The predecessor links can be reversed to find the path from t -&gt; s instead of from s -&gt; t. This is because the link has the same cost in each direction so paths are symmetrical (or the same in each direction).</a:t>
            </a: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395DAD-C265-479B-9BD3-AC68D39B4B52}" type="slidenum">
              <a:rPr lang="en-US" altLang="zh-CN" smtClean="0"/>
              <a:pPr/>
              <a:t>25</a:t>
            </a:fld>
            <a:endParaRPr lang="en-US" altLang="zh-CN"/>
          </a:p>
        </p:txBody>
      </p:sp>
    </p:spTree>
    <p:extLst>
      <p:ext uri="{BB962C8B-B14F-4D97-AF65-F5344CB8AC3E}">
        <p14:creationId xmlns:p14="http://schemas.microsoft.com/office/powerpoint/2010/main" val="2090444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Note that flooding doesn’t actually find any routes that can be reused.</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8B289C1-CF9D-4B25-B0FF-93B528F98405}" type="slidenum">
              <a:rPr lang="en-US" altLang="zh-CN" smtClean="0"/>
              <a:pPr/>
              <a:t>26</a:t>
            </a:fld>
            <a:endParaRPr lang="en-US" altLang="zh-CN"/>
          </a:p>
        </p:txBody>
      </p:sp>
    </p:spTree>
    <p:extLst>
      <p:ext uri="{BB962C8B-B14F-4D97-AF65-F5344CB8AC3E}">
        <p14:creationId xmlns:p14="http://schemas.microsoft.com/office/powerpoint/2010/main" val="1075348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How long will it take to converge? The diameter of the network.</a:t>
            </a:r>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496D39-D5C0-480C-8247-01D99E4B5EB3}" type="slidenum">
              <a:rPr lang="en-US" altLang="zh-CN" smtClean="0"/>
              <a:pPr/>
              <a:t>27</a:t>
            </a:fld>
            <a:endParaRPr lang="en-US" altLang="zh-CN"/>
          </a:p>
        </p:txBody>
      </p:sp>
    </p:spTree>
    <p:extLst>
      <p:ext uri="{BB962C8B-B14F-4D97-AF65-F5344CB8AC3E}">
        <p14:creationId xmlns:p14="http://schemas.microsoft.com/office/powerpoint/2010/main" val="210389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35</a:t>
            </a:fld>
            <a:endParaRPr lang="en-US" altLang="zh-CN"/>
          </a:p>
        </p:txBody>
      </p:sp>
    </p:spTree>
    <p:extLst>
      <p:ext uri="{BB962C8B-B14F-4D97-AF65-F5344CB8AC3E}">
        <p14:creationId xmlns:p14="http://schemas.microsoft.com/office/powerpoint/2010/main" val="3569966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ea typeface="MS PGothic" panose="020B0600070205080204" pitchFamily="34" charset="-128"/>
              </a:rPr>
              <a:t>convergence: no more changes when getting further announcement</a:t>
            </a:r>
          </a:p>
          <a:p>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36</a:t>
            </a:fld>
            <a:endParaRPr lang="en-US" altLang="zh-CN"/>
          </a:p>
        </p:txBody>
      </p:sp>
    </p:spTree>
    <p:extLst>
      <p:ext uri="{BB962C8B-B14F-4D97-AF65-F5344CB8AC3E}">
        <p14:creationId xmlns:p14="http://schemas.microsoft.com/office/powerpoint/2010/main" val="172744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耳听为虚，眼见为实</a:t>
            </a:r>
          </a:p>
          <a:p>
            <a:endParaRPr lang="zh-CN" altLang="en-US" dirty="0"/>
          </a:p>
        </p:txBody>
      </p:sp>
      <p:sp>
        <p:nvSpPr>
          <p:cNvPr id="4" name="灯片编号占位符 3"/>
          <p:cNvSpPr>
            <a:spLocks noGrp="1"/>
          </p:cNvSpPr>
          <p:nvPr>
            <p:ph type="sldNum" sz="quarter" idx="5"/>
          </p:nvPr>
        </p:nvSpPr>
        <p:spPr/>
        <p:txBody>
          <a:bodyPr/>
          <a:lstStyle/>
          <a:p>
            <a:pPr>
              <a:defRPr/>
            </a:pPr>
            <a:fld id="{6A5833D9-1DBE-4489-BB27-210C7B19D1BA}" type="slidenum">
              <a:rPr lang="en-US" altLang="zh-CN" smtClean="0"/>
              <a:pPr>
                <a:defRPr/>
              </a:pPr>
              <a:t>38</a:t>
            </a:fld>
            <a:endParaRPr lang="en-US" altLang="zh-CN"/>
          </a:p>
        </p:txBody>
      </p:sp>
    </p:spTree>
    <p:extLst>
      <p:ext uri="{BB962C8B-B14F-4D97-AF65-F5344CB8AC3E}">
        <p14:creationId xmlns:p14="http://schemas.microsoft.com/office/powerpoint/2010/main" val="3398119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8D46A6-ED06-4A5E-9CAE-9A891BAC71B8}" type="slidenum">
              <a:rPr lang="en-US" altLang="zh-CN" smtClean="0"/>
              <a:pPr/>
              <a:t>2</a:t>
            </a:fld>
            <a:endParaRPr lang="en-US" altLang="zh-CN"/>
          </a:p>
        </p:txBody>
      </p:sp>
    </p:spTree>
    <p:extLst>
      <p:ext uri="{BB962C8B-B14F-4D97-AF65-F5344CB8AC3E}">
        <p14:creationId xmlns:p14="http://schemas.microsoft.com/office/powerpoint/2010/main" val="609414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In the example, B has links to A, C and F in the network. It received LSPs from A, C, and F directly and so acknowledged A, C, and F respectively and sent that LSP on both other links. But B received E and D on two links, so it acknowledged both and sent only on the third link.</a:t>
            </a: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3AEDFEF-5FDD-48A6-8100-65D3C55FC2D3}" type="slidenum">
              <a:rPr lang="en-US" altLang="zh-CN" smtClean="0"/>
              <a:pPr/>
              <a:t>40</a:t>
            </a:fld>
            <a:endParaRPr lang="en-US" altLang="zh-CN"/>
          </a:p>
        </p:txBody>
      </p:sp>
    </p:spTree>
    <p:extLst>
      <p:ext uri="{BB962C8B-B14F-4D97-AF65-F5344CB8AC3E}">
        <p14:creationId xmlns:p14="http://schemas.microsoft.com/office/powerpoint/2010/main" val="2843386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Hierarchical routing is what you think it is, e.g., to reach a given telephone first head towards the right country, then the right city in the country, then the phone in the city.</a:t>
            </a:r>
          </a:p>
          <a:p>
            <a:pPr eaLnBrk="1" hangingPunct="1">
              <a:spcBef>
                <a:spcPct val="0"/>
              </a:spcBef>
            </a:pPr>
            <a:endParaRPr lang="en-US" altLang="zh-CN"/>
          </a:p>
          <a:p>
            <a:pPr eaLnBrk="1" hangingPunct="1">
              <a:spcBef>
                <a:spcPct val="0"/>
              </a:spcBef>
            </a:pPr>
            <a:r>
              <a:rPr lang="en-US" altLang="zh-CN"/>
              <a:t>Each node keeps only one entry per region for other regions, plus an entry for all nodes in the local region.</a:t>
            </a:r>
          </a:p>
          <a:p>
            <a:pPr eaLnBrk="1" hangingPunct="1">
              <a:spcBef>
                <a:spcPct val="0"/>
              </a:spcBef>
            </a:pPr>
            <a:endParaRPr lang="en-US" altLang="zh-CN"/>
          </a:p>
          <a:p>
            <a:pPr eaLnBrk="1" hangingPunct="1">
              <a:spcBef>
                <a:spcPct val="0"/>
              </a:spcBef>
            </a:pPr>
            <a:r>
              <a:rPr lang="en-US" altLang="zh-CN"/>
              <a:t>The advantages are smaller routing tables, smaller routing computations to run at nodes, and fewer/smaller messages to send to describe the network. </a:t>
            </a:r>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A42B8E-9A6B-494C-9F8E-CB02410D2D99}" type="slidenum">
              <a:rPr lang="en-US" altLang="zh-CN" smtClean="0"/>
              <a:pPr/>
              <a:t>41</a:t>
            </a:fld>
            <a:endParaRPr lang="en-US" altLang="zh-CN"/>
          </a:p>
        </p:txBody>
      </p:sp>
    </p:spTree>
    <p:extLst>
      <p:ext uri="{BB962C8B-B14F-4D97-AF65-F5344CB8AC3E}">
        <p14:creationId xmlns:p14="http://schemas.microsoft.com/office/powerpoint/2010/main" val="1057594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Why use RPF? It requires only the regular (unicast) routing table at each node, such as built by distance vector, so it can be widely used. Sink trees are only available with a protocol that explicitly computes them such as link state. Note that broadcast with sink trees requires each node to compute all sink trees, since the broadcast is forwarded by looking up the sink tree for the source at each node, not a single broadcast tree for the network (as in the LAN spanning tree). However, using sink trees is more efficient since RPF over-sends. For example, D is reached from F (going down the sink tree), as well as from G (going out all remaining links).</a:t>
            </a:r>
          </a:p>
          <a:p>
            <a:pPr eaLnBrk="1" hangingPunct="1">
              <a:spcBef>
                <a:spcPct val="0"/>
              </a:spcBef>
            </a:pPr>
            <a:endParaRPr lang="en-US" altLang="zh-CN"/>
          </a:p>
          <a:p>
            <a:pPr eaLnBrk="1" hangingPunct="1">
              <a:spcBef>
                <a:spcPct val="0"/>
              </a:spcBef>
            </a:pPr>
            <a:endParaRPr lang="en-US" altLang="zh-CN"/>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C750E3-E072-4BF4-BC1A-CED9353802CE}" type="slidenum">
              <a:rPr lang="en-US" altLang="zh-CN" smtClean="0"/>
              <a:pPr/>
              <a:t>42</a:t>
            </a:fld>
            <a:endParaRPr lang="en-US" altLang="zh-CN"/>
          </a:p>
        </p:txBody>
      </p:sp>
    </p:spTree>
    <p:extLst>
      <p:ext uri="{BB962C8B-B14F-4D97-AF65-F5344CB8AC3E}">
        <p14:creationId xmlns:p14="http://schemas.microsoft.com/office/powerpoint/2010/main" val="973488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example shows two of the multicast trees computed in the network. There are many more, the number of nodes times the number of groups. This is worth the effort when the group densely cover the network, i.e., most groups affect most nodes in the network so it makes sense for all nodes to build an efficient multicast tree.</a:t>
            </a:r>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2822D0-9F30-49E6-BBC2-45AE7278AF30}" type="slidenum">
              <a:rPr lang="en-US" altLang="zh-CN" smtClean="0"/>
              <a:pPr/>
              <a:t>43</a:t>
            </a:fld>
            <a:endParaRPr lang="en-US" altLang="zh-CN"/>
          </a:p>
        </p:txBody>
      </p:sp>
    </p:spTree>
    <p:extLst>
      <p:ext uri="{BB962C8B-B14F-4D97-AF65-F5344CB8AC3E}">
        <p14:creationId xmlns:p14="http://schemas.microsoft.com/office/powerpoint/2010/main" val="3743368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Tradeoff is that CBT is less efficient than computing the spanning tree for each source to reach each group, but it is less work to scale to large networks and many groups. Now, with CBT, nodes that are not on the group spanning tree do not need to compute it and can simply send to the core node using their regular routing tables. This is a good tradeoff when the groups sparsely cover the network, i.e., there are many groups that most nodes do not need to know about.</a:t>
            </a:r>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43328B-B36F-4852-BCC1-8DE4DAAF70E3}" type="slidenum">
              <a:rPr lang="en-US" altLang="zh-CN" smtClean="0"/>
              <a:pPr/>
              <a:t>44</a:t>
            </a:fld>
            <a:endParaRPr lang="en-US" altLang="zh-CN"/>
          </a:p>
        </p:txBody>
      </p:sp>
    </p:spTree>
    <p:extLst>
      <p:ext uri="{BB962C8B-B14F-4D97-AF65-F5344CB8AC3E}">
        <p14:creationId xmlns:p14="http://schemas.microsoft.com/office/powerpoint/2010/main" val="3389923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We will see later that anycast is used in practice to reach the nearest root DNS server.</a:t>
            </a:r>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9332B09-E035-4379-B0D8-7520D5C65577}" type="slidenum">
              <a:rPr lang="en-US" altLang="zh-CN" smtClean="0"/>
              <a:pPr/>
              <a:t>45</a:t>
            </a:fld>
            <a:endParaRPr lang="en-US" altLang="zh-CN"/>
          </a:p>
        </p:txBody>
      </p:sp>
    </p:spTree>
    <p:extLst>
      <p:ext uri="{BB962C8B-B14F-4D97-AF65-F5344CB8AC3E}">
        <p14:creationId xmlns:p14="http://schemas.microsoft.com/office/powerpoint/2010/main" val="2450314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tradeoff that is being made here is that the routing system that computes spanning trees is not being changed at all, but routes to reach mobile hosts can be circuitous when the mobile is far from home.</a:t>
            </a:r>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C152E66-5398-416D-B210-C9DBAD0CDE6B}" type="slidenum">
              <a:rPr lang="en-US" altLang="zh-CN" smtClean="0"/>
              <a:pPr/>
              <a:t>46</a:t>
            </a:fld>
            <a:endParaRPr lang="en-US" altLang="zh-CN"/>
          </a:p>
        </p:txBody>
      </p:sp>
    </p:spTree>
    <p:extLst>
      <p:ext uri="{BB962C8B-B14F-4D97-AF65-F5344CB8AC3E}">
        <p14:creationId xmlns:p14="http://schemas.microsoft.com/office/powerpoint/2010/main" val="834118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95A0DD-EA53-4B6C-BEF5-88D25E406370}" type="slidenum">
              <a:rPr lang="en-US" altLang="zh-CN" smtClean="0"/>
              <a:pPr/>
              <a:t>48</a:t>
            </a:fld>
            <a:endParaRPr lang="en-US" altLang="zh-CN"/>
          </a:p>
        </p:txBody>
      </p:sp>
    </p:spTree>
    <p:extLst>
      <p:ext uri="{BB962C8B-B14F-4D97-AF65-F5344CB8AC3E}">
        <p14:creationId xmlns:p14="http://schemas.microsoft.com/office/powerpoint/2010/main" val="1343992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8D46A6-ED06-4A5E-9CAE-9A891BAC71B8}" type="slidenum">
              <a:rPr lang="en-US" altLang="zh-CN" smtClean="0"/>
              <a:pPr/>
              <a:t>49</a:t>
            </a:fld>
            <a:endParaRPr lang="en-US" altLang="zh-CN"/>
          </a:p>
        </p:txBody>
      </p:sp>
    </p:spTree>
    <p:extLst>
      <p:ext uri="{BB962C8B-B14F-4D97-AF65-F5344CB8AC3E}">
        <p14:creationId xmlns:p14="http://schemas.microsoft.com/office/powerpoint/2010/main" val="1248553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When a router receives a packet while processing another packet, the received packet needs to be stored in the input buffer waiting for its turn.</a:t>
            </a:r>
          </a:p>
          <a:p>
            <a:pPr marL="171450" indent="-171450">
              <a:buFont typeface="Arial" panose="020B0604020202020204" pitchFamily="34" charset="0"/>
              <a:buChar char="•"/>
            </a:pPr>
            <a:r>
              <a:rPr lang="en-US" altLang="zh-CN" dirty="0"/>
              <a:t>A router has an input buffer with a limited size. </a:t>
            </a:r>
          </a:p>
          <a:p>
            <a:pPr marL="171450" indent="-171450">
              <a:buFont typeface="Arial" panose="020B0604020202020204" pitchFamily="34" charset="0"/>
              <a:buChar char="•"/>
            </a:pPr>
            <a:r>
              <a:rPr lang="en-US" altLang="zh-CN" dirty="0"/>
              <a:t>A time may come when the buffer is full and the next packet needs to be dropped. </a:t>
            </a:r>
          </a:p>
          <a:p>
            <a:pPr marL="171450" indent="-171450">
              <a:buFont typeface="Arial" panose="020B0604020202020204" pitchFamily="34" charset="0"/>
              <a:buChar char="•"/>
            </a:pPr>
            <a:r>
              <a:rPr lang="en-US" altLang="zh-CN" dirty="0"/>
              <a:t>The effect of packet loss on the Internet network layer is that the packet needs to be resent, which in turn may create overflow and cause more packet loss.</a:t>
            </a:r>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50</a:t>
            </a:fld>
            <a:endParaRPr lang="en-US" altLang="zh-CN"/>
          </a:p>
        </p:txBody>
      </p:sp>
    </p:spTree>
    <p:extLst>
      <p:ext uri="{BB962C8B-B14F-4D97-AF65-F5344CB8AC3E}">
        <p14:creationId xmlns:p14="http://schemas.microsoft.com/office/powerpoint/2010/main" val="1304844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Routers treat packets as messages, receiving (storing) them and then forwarding them based on how the message is addressed.</a:t>
            </a:r>
          </a:p>
          <a:p>
            <a:pPr eaLnBrk="1" hangingPunct="1">
              <a:spcBef>
                <a:spcPct val="0"/>
              </a:spcBef>
            </a:pPr>
            <a:endParaRPr lang="en-US" altLang="zh-CN"/>
          </a:p>
          <a:p>
            <a:pPr eaLnBrk="1" hangingPunct="1">
              <a:spcBef>
                <a:spcPct val="0"/>
              </a:spcBef>
            </a:pPr>
            <a:r>
              <a:rPr lang="en-US" altLang="zh-CN"/>
              <a:t>For completeness, it is a process running on the host that sends the packet into the network and receives packets at the destination.</a:t>
            </a: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C999AA8-F01B-46E3-AE25-91A4E398BFD0}" type="slidenum">
              <a:rPr lang="en-US" altLang="zh-CN" smtClean="0"/>
              <a:pPr/>
              <a:t>4</a:t>
            </a:fld>
            <a:endParaRPr lang="en-US" altLang="zh-CN"/>
          </a:p>
        </p:txBody>
      </p:sp>
    </p:spTree>
    <p:extLst>
      <p:ext uri="{BB962C8B-B14F-4D97-AF65-F5344CB8AC3E}">
        <p14:creationId xmlns:p14="http://schemas.microsoft.com/office/powerpoint/2010/main" val="3956421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As offered load increases, goodput should increase correspondingly until the capacity of the network is reached. Goodput will trail offered load because the load is bursty and queues will occasionally be too full and a packet will be discarded inside the network.</a:t>
            </a:r>
          </a:p>
          <a:p>
            <a:pPr eaLnBrk="1" hangingPunct="1">
              <a:spcBef>
                <a:spcPct val="0"/>
              </a:spcBef>
            </a:pPr>
            <a:endParaRPr lang="en-US" altLang="zh-CN"/>
          </a:p>
          <a:p>
            <a:pPr eaLnBrk="1" hangingPunct="1">
              <a:spcBef>
                <a:spcPct val="0"/>
              </a:spcBef>
            </a:pPr>
            <a:r>
              <a:rPr lang="en-US" altLang="zh-CN"/>
              <a:t>Congestion collapse can occur if the protocols are not carefully designed when nodes retransmit packets many times, believing that they have been lost, when copies of the packet are still in the network (in queues at routers) pending delivery. While throughput at a receiver may be high, goodput falls because multiple copies of the same packet are being received and after the first copy the bandwidth is wasted.</a:t>
            </a:r>
          </a:p>
          <a:p>
            <a:pPr eaLnBrk="1" hangingPunct="1">
              <a:spcBef>
                <a:spcPct val="0"/>
              </a:spcBef>
            </a:pPr>
            <a:endParaRPr lang="en-US" altLang="zh-CN"/>
          </a:p>
          <a:p>
            <a:pPr eaLnBrk="1" hangingPunct="1">
              <a:spcBef>
                <a:spcPct val="0"/>
              </a:spcBef>
            </a:pPr>
            <a:r>
              <a:rPr lang="en-US" altLang="zh-CN"/>
              <a:t>This really happened in the late 1980s as the Internet grew, and it lead to the design of modern TCP that includes congestion control mechanisms.</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59AA94-C9AD-4788-9CB9-30670F92F021}" type="slidenum">
              <a:rPr lang="en-US" altLang="zh-CN" smtClean="0"/>
              <a:pPr/>
              <a:t>52</a:t>
            </a:fld>
            <a:endParaRPr lang="en-US" altLang="zh-CN"/>
          </a:p>
        </p:txBody>
      </p:sp>
    </p:spTree>
    <p:extLst>
      <p:ext uri="{BB962C8B-B14F-4D97-AF65-F5344CB8AC3E}">
        <p14:creationId xmlns:p14="http://schemas.microsoft.com/office/powerpoint/2010/main" val="1035918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Provisioning is simply sizing the network to fit the offered load, i.e., don’t build it too small, or with little West-to-East capacity if there is much West-to-East traffic.</a:t>
            </a:r>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DF578C-C40D-4648-8031-A247E1C1A246}" type="slidenum">
              <a:rPr lang="en-US" altLang="zh-CN" smtClean="0"/>
              <a:pPr/>
              <a:t>53</a:t>
            </a:fld>
            <a:endParaRPr lang="en-US" altLang="zh-CN"/>
          </a:p>
        </p:txBody>
      </p:sp>
    </p:spTree>
    <p:extLst>
      <p:ext uri="{BB962C8B-B14F-4D97-AF65-F5344CB8AC3E}">
        <p14:creationId xmlns:p14="http://schemas.microsoft.com/office/powerpoint/2010/main" val="4264547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Our previous routes only considered topology; this approach can get more traffic through the network.</a:t>
            </a:r>
          </a:p>
          <a:p>
            <a:pPr eaLnBrk="1" hangingPunct="1">
              <a:spcBef>
                <a:spcPct val="0"/>
              </a:spcBef>
            </a:pPr>
            <a:endParaRPr lang="en-US" altLang="zh-CN"/>
          </a:p>
          <a:p>
            <a:pPr eaLnBrk="1" hangingPunct="1">
              <a:spcBef>
                <a:spcPct val="0"/>
              </a:spcBef>
            </a:pPr>
            <a:r>
              <a:rPr lang="en-US" altLang="zh-CN"/>
              <a:t>If not careful, then routing can notice CF is busy and switch traffic over to use EI, only to later notice that EI is busy and switch traffic back to CF. There are various techniques to avoid this: 1) change routes only slowly, e.g., traffic engineering in which an external system sets weights and the routing system does not otherwise adapt; and 2) using multiple paths at once, e.g., both CF and EI.</a:t>
            </a:r>
          </a:p>
          <a:p>
            <a:pPr eaLnBrk="1" hangingPunct="1">
              <a:spcBef>
                <a:spcPct val="0"/>
              </a:spcBef>
            </a:pPr>
            <a:endParaRPr lang="en-US" altLang="zh-CN"/>
          </a:p>
          <a:p>
            <a:pPr eaLnBrk="1" hangingPunct="1">
              <a:spcBef>
                <a:spcPct val="0"/>
              </a:spcBef>
            </a:pPr>
            <a:endParaRPr lang="en-US" altLang="zh-CN"/>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26A9471-1F90-4C2C-8471-81CB7197BC14}" type="slidenum">
              <a:rPr lang="en-US" altLang="zh-CN" smtClean="0"/>
              <a:pPr/>
              <a:t>54</a:t>
            </a:fld>
            <a:endParaRPr lang="en-US" altLang="zh-CN"/>
          </a:p>
        </p:txBody>
      </p:sp>
    </p:spTree>
    <p:extLst>
      <p:ext uri="{BB962C8B-B14F-4D97-AF65-F5344CB8AC3E}">
        <p14:creationId xmlns:p14="http://schemas.microsoft.com/office/powerpoint/2010/main" val="190650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There are other designs, but this is the main one under deployment in the Internet. By marking existing packets using bits in the IP header, routers avoid sending additional packets at a time of congestion. Signal from receiver to sender is carried using a Transport protocol like TCP.</a:t>
            </a:r>
          </a:p>
          <a:p>
            <a:pPr eaLnBrk="1" hangingPunct="1">
              <a:spcBef>
                <a:spcPct val="0"/>
              </a:spcBef>
            </a:pPr>
            <a:r>
              <a:rPr lang="en-US" altLang="zh-CN" dirty="0"/>
              <a:t>The general strategy is sometimes called active queue management. It is particularly valuable to TCP flows that have large </a:t>
            </a:r>
            <a:r>
              <a:rPr lang="en-US" altLang="zh-CN"/>
              <a:t>delay-bandwidth products.</a:t>
            </a:r>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A52260-14E1-44ED-9B29-0783E079D781}" type="slidenum">
              <a:rPr lang="en-US" altLang="zh-CN" smtClean="0"/>
              <a:pPr/>
              <a:t>56</a:t>
            </a:fld>
            <a:endParaRPr lang="en-US" altLang="zh-CN"/>
          </a:p>
        </p:txBody>
      </p:sp>
    </p:spTree>
    <p:extLst>
      <p:ext uri="{BB962C8B-B14F-4D97-AF65-F5344CB8AC3E}">
        <p14:creationId xmlns:p14="http://schemas.microsoft.com/office/powerpoint/2010/main" val="2196729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60</a:t>
            </a:fld>
            <a:endParaRPr lang="en-US" altLang="zh-CN"/>
          </a:p>
        </p:txBody>
      </p:sp>
    </p:spTree>
    <p:extLst>
      <p:ext uri="{BB962C8B-B14F-4D97-AF65-F5344CB8AC3E}">
        <p14:creationId xmlns:p14="http://schemas.microsoft.com/office/powerpoint/2010/main" val="3602583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Video conferencing is variable bit rate because video is normally compressed, so the bit rate varies over time. Telephony is typically carried at a lower, fixed rate.</a:t>
            </a:r>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CFD07A8-3CFA-449D-8880-BE17B3C5DF51}" type="slidenum">
              <a:rPr lang="en-US" altLang="zh-CN" smtClean="0"/>
              <a:pPr/>
              <a:t>61</a:t>
            </a:fld>
            <a:endParaRPr lang="en-US" altLang="zh-CN"/>
          </a:p>
        </p:txBody>
      </p:sp>
    </p:spTree>
    <p:extLst>
      <p:ext uri="{BB962C8B-B14F-4D97-AF65-F5344CB8AC3E}">
        <p14:creationId xmlns:p14="http://schemas.microsoft.com/office/powerpoint/2010/main" val="1381155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For the host traffic the descriptor R=200 Mbps, B=16000KB is the smallest token bucket that can let the traffic pass unchanged. To compute this we work out R as the average rate over the time period, then given we find the smallest B such that the bucket size only just reaches zero at some point.</a:t>
            </a:r>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2577C9E-938F-4702-9FD0-DB07C3E1C38E}" type="slidenum">
              <a:rPr lang="en-US" altLang="zh-CN" smtClean="0"/>
              <a:pPr/>
              <a:t>64</a:t>
            </a:fld>
            <a:endParaRPr lang="en-US" altLang="zh-CN"/>
          </a:p>
        </p:txBody>
      </p:sp>
    </p:spTree>
    <p:extLst>
      <p:ext uri="{BB962C8B-B14F-4D97-AF65-F5344CB8AC3E}">
        <p14:creationId xmlns:p14="http://schemas.microsoft.com/office/powerpoint/2010/main" val="456731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Virtual times are measured in rounds, where a round lets each input queue send 1 bit for weight 1, or W bits for weight W. The time to send a packet of length L is thus L/W. The formula says that the finish virtual time for a packet is the larger of its arrival time plus the time to send it, or the finish time of the previous packet in the same queue plus the time to send it.</a:t>
            </a:r>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338D14-64D9-427A-96E1-88DA52DC4AF7}" type="slidenum">
              <a:rPr lang="en-US" altLang="zh-CN" smtClean="0"/>
              <a:pPr/>
              <a:t>66</a:t>
            </a:fld>
            <a:endParaRPr lang="en-US" altLang="zh-CN"/>
          </a:p>
        </p:txBody>
      </p:sp>
    </p:spTree>
    <p:extLst>
      <p:ext uri="{BB962C8B-B14F-4D97-AF65-F5344CB8AC3E}">
        <p14:creationId xmlns:p14="http://schemas.microsoft.com/office/powerpoint/2010/main" val="410424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Bandwidth is guaranteed at each router by setting a high enough weight on the flow; if this cannot be done then the flow must not be admitted.</a:t>
            </a:r>
          </a:p>
          <a:p>
            <a:pPr eaLnBrk="1" hangingPunct="1">
              <a:spcBef>
                <a:spcPct val="0"/>
              </a:spcBef>
            </a:pPr>
            <a:endParaRPr lang="en-US" altLang="zh-CN"/>
          </a:p>
          <a:p>
            <a:pPr eaLnBrk="1" hangingPunct="1">
              <a:spcBef>
                <a:spcPct val="0"/>
              </a:spcBef>
            </a:pPr>
            <a:r>
              <a:rPr lang="en-US" altLang="zh-CN"/>
              <a:t>Delay guarantees are more subtle and the bound is not given here. Essentially a burst of traffic can arrive at one router and be delayed but then it will not be delayed at other routers because it has already been shaped to be less bursty. So the total delay is something like the propagation delay plus B/R. </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05797E-B110-40A8-8361-402319069962}" type="slidenum">
              <a:rPr lang="en-US" altLang="zh-CN" smtClean="0"/>
              <a:pPr/>
              <a:t>68</a:t>
            </a:fld>
            <a:endParaRPr lang="en-US" altLang="zh-CN"/>
          </a:p>
        </p:txBody>
      </p:sp>
    </p:spTree>
    <p:extLst>
      <p:ext uri="{BB962C8B-B14F-4D97-AF65-F5344CB8AC3E}">
        <p14:creationId xmlns:p14="http://schemas.microsoft.com/office/powerpoint/2010/main" val="3882179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top half of the figure shows the difficulties – a packet sent as a datagram may suddenly have to be sent over a virtual circuit, which requires some way to map between the two.</a:t>
            </a:r>
          </a:p>
          <a:p>
            <a:pPr eaLnBrk="1" hangingPunct="1">
              <a:spcBef>
                <a:spcPct val="0"/>
              </a:spcBef>
            </a:pPr>
            <a:endParaRPr lang="en-US" altLang="zh-CN"/>
          </a:p>
          <a:p>
            <a:pPr eaLnBrk="1" hangingPunct="1">
              <a:spcBef>
                <a:spcPct val="0"/>
              </a:spcBef>
            </a:pPr>
            <a:r>
              <a:rPr lang="en-US" altLang="zh-CN"/>
              <a:t>The bottom half shows the solution – a common network layer protocol, IP, carries addresses and other information that identify the endpoints across networks.</a:t>
            </a:r>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B7DF39-A1B8-4B7B-83B8-8019A4B06D54}" type="slidenum">
              <a:rPr lang="en-US" altLang="zh-CN" smtClean="0"/>
              <a:pPr/>
              <a:t>75</a:t>
            </a:fld>
            <a:endParaRPr lang="en-US" altLang="zh-CN"/>
          </a:p>
        </p:txBody>
      </p:sp>
    </p:spTree>
    <p:extLst>
      <p:ext uri="{BB962C8B-B14F-4D97-AF65-F5344CB8AC3E}">
        <p14:creationId xmlns:p14="http://schemas.microsoft.com/office/powerpoint/2010/main" val="342489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This model is like the postal service – each letter is sent through the network independently.</a:t>
            </a:r>
          </a:p>
          <a:p>
            <a:pPr eaLnBrk="1" hangingPunct="1">
              <a:spcBef>
                <a:spcPct val="0"/>
              </a:spcBef>
            </a:pPr>
            <a:endParaRPr lang="en-US" altLang="zh-CN" dirty="0"/>
          </a:p>
          <a:p>
            <a:pPr eaLnBrk="1" hangingPunct="1">
              <a:spcBef>
                <a:spcPct val="0"/>
              </a:spcBef>
            </a:pPr>
            <a:r>
              <a:rPr lang="en-US" altLang="zh-CN" dirty="0"/>
              <a:t>Datagram is a packet that contains an absolute destination address; routers need only look up the destination address in a table to find the outgoing line to send the packet on its way.</a:t>
            </a:r>
          </a:p>
          <a:p>
            <a:pPr eaLnBrk="1" hangingPunct="1">
              <a:spcBef>
                <a:spcPct val="0"/>
              </a:spcBef>
            </a:pPr>
            <a:endParaRPr lang="en-US" altLang="zh-CN" dirty="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5292B3-D310-4EB4-9746-EAF2DB03639B}" type="slidenum">
              <a:rPr lang="en-US" altLang="zh-CN" smtClean="0"/>
              <a:pPr/>
              <a:t>6</a:t>
            </a:fld>
            <a:endParaRPr lang="en-US" altLang="zh-CN"/>
          </a:p>
        </p:txBody>
      </p:sp>
    </p:spTree>
    <p:extLst>
      <p:ext uri="{BB962C8B-B14F-4D97-AF65-F5344CB8AC3E}">
        <p14:creationId xmlns:p14="http://schemas.microsoft.com/office/powerpoint/2010/main" val="1523691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95A0DD-EA53-4B6C-BEF5-88D25E406370}" type="slidenum">
              <a:rPr lang="en-US" altLang="zh-CN" smtClean="0"/>
              <a:pPr/>
              <a:t>81</a:t>
            </a:fld>
            <a:endParaRPr lang="en-US" altLang="zh-CN"/>
          </a:p>
        </p:txBody>
      </p:sp>
    </p:spTree>
    <p:extLst>
      <p:ext uri="{BB962C8B-B14F-4D97-AF65-F5344CB8AC3E}">
        <p14:creationId xmlns:p14="http://schemas.microsoft.com/office/powerpoint/2010/main" val="998694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8D46A6-ED06-4A5E-9CAE-9A891BAC71B8}" type="slidenum">
              <a:rPr lang="en-US" altLang="zh-CN" smtClean="0"/>
              <a:pPr/>
              <a:t>82</a:t>
            </a:fld>
            <a:endParaRPr lang="en-US" altLang="zh-CN"/>
          </a:p>
        </p:txBody>
      </p:sp>
    </p:spTree>
    <p:extLst>
      <p:ext uri="{BB962C8B-B14F-4D97-AF65-F5344CB8AC3E}">
        <p14:creationId xmlns:p14="http://schemas.microsoft.com/office/powerpoint/2010/main" val="2730014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Very much an open working design that has favored simplicity and practical engineering considerations rather than design by committee.</a:t>
            </a:r>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CC6702E-51F4-4CE6-8A5E-63F11544C148}" type="slidenum">
              <a:rPr lang="en-US" altLang="zh-CN" smtClean="0"/>
              <a:pPr/>
              <a:t>84</a:t>
            </a:fld>
            <a:endParaRPr lang="en-US" altLang="zh-CN"/>
          </a:p>
        </p:txBody>
      </p:sp>
    </p:spTree>
    <p:extLst>
      <p:ext uri="{BB962C8B-B14F-4D97-AF65-F5344CB8AC3E}">
        <p14:creationId xmlns:p14="http://schemas.microsoft.com/office/powerpoint/2010/main" val="3525164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1E832D-747C-4B31-804C-0BA2CAC7E99D}" type="slidenum">
              <a:rPr lang="zh-CN" altLang="en-US" sz="1200" smtClean="0">
                <a:latin typeface="Times New Roman" panose="02020603050405020304" pitchFamily="18" charset="0"/>
              </a:rPr>
              <a:pPr/>
              <a:t>89</a:t>
            </a:fld>
            <a:endParaRPr lang="en-US" altLang="zh-CN"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695477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ECA07E-66B5-465E-BEC1-EC975562A2BD}" type="slidenum">
              <a:rPr lang="zh-CN" altLang="en-US" sz="1200" smtClean="0">
                <a:latin typeface="Times New Roman" panose="02020603050405020304" pitchFamily="18" charset="0"/>
              </a:rPr>
              <a:pPr/>
              <a:t>90</a:t>
            </a:fld>
            <a:endParaRPr lang="en-US" altLang="zh-CN"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073668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ECA07E-66B5-465E-BEC1-EC975562A2BD}" type="slidenum">
              <a:rPr lang="zh-CN" altLang="en-US" sz="1200" smtClean="0">
                <a:latin typeface="Times New Roman" panose="02020603050405020304" pitchFamily="18" charset="0"/>
              </a:rPr>
              <a:pPr/>
              <a:t>91</a:t>
            </a:fld>
            <a:endParaRPr lang="en-US" altLang="zh-CN"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698163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92</a:t>
            </a:fld>
            <a:endParaRPr lang="en-US" altLang="zh-CN"/>
          </a:p>
        </p:txBody>
      </p:sp>
    </p:spTree>
    <p:extLst>
      <p:ext uri="{BB962C8B-B14F-4D97-AF65-F5344CB8AC3E}">
        <p14:creationId xmlns:p14="http://schemas.microsoft.com/office/powerpoint/2010/main" val="2386462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47ECBD-4283-453C-9040-4E01E7AAE0F0}" type="slidenum">
              <a:rPr lang="zh-CN" altLang="en-US" sz="1200" smtClean="0">
                <a:latin typeface="Times New Roman" panose="02020603050405020304" pitchFamily="18" charset="0"/>
              </a:rPr>
              <a:pPr/>
              <a:t>93</a:t>
            </a:fld>
            <a:endParaRPr lang="en-US" altLang="zh-CN"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为什么</a:t>
            </a:r>
            <a:r>
              <a:rPr lang="en-US" altLang="zh-CN"/>
              <a:t>IPv4</a:t>
            </a:r>
            <a:r>
              <a:rPr lang="zh-CN" altLang="en-US"/>
              <a:t>的</a:t>
            </a:r>
            <a:r>
              <a:rPr lang="en-US" altLang="zh-CN"/>
              <a:t>checksum</a:t>
            </a:r>
            <a:r>
              <a:rPr lang="zh-CN" altLang="en-US"/>
              <a:t>字段仅对</a:t>
            </a:r>
            <a:r>
              <a:rPr lang="en-US" altLang="zh-CN"/>
              <a:t>IPv4</a:t>
            </a:r>
            <a:r>
              <a:rPr lang="zh-CN" altLang="en-US"/>
              <a:t>头部进行校验？</a:t>
            </a:r>
          </a:p>
          <a:p>
            <a:pPr eaLnBrk="1" hangingPunct="1"/>
            <a:r>
              <a:rPr lang="en-US" altLang="zh-CN"/>
              <a:t>1.IPv4</a:t>
            </a:r>
            <a:r>
              <a:rPr lang="zh-CN" altLang="en-US"/>
              <a:t>数据报中所有的高层协议均有校验和字段来对整个分组进行校验；</a:t>
            </a:r>
          </a:p>
          <a:p>
            <a:pPr eaLnBrk="1" hangingPunct="1"/>
            <a:r>
              <a:rPr lang="en-US" altLang="zh-CN"/>
              <a:t>2.IPv4</a:t>
            </a:r>
            <a:r>
              <a:rPr lang="zh-CN" altLang="en-US"/>
              <a:t>头部在经过路由器是会发生改变，而数据字段不变，即校验和仅需要对变化的部分进行校验。</a:t>
            </a:r>
          </a:p>
          <a:p>
            <a:pPr eaLnBrk="1" hangingPunct="1"/>
            <a:r>
              <a:rPr lang="zh-CN" altLang="en-US"/>
              <a:t>如果对整个分组进行校验，则会增加处理时间。</a:t>
            </a:r>
          </a:p>
        </p:txBody>
      </p:sp>
    </p:spTree>
    <p:extLst>
      <p:ext uri="{BB962C8B-B14F-4D97-AF65-F5344CB8AC3E}">
        <p14:creationId xmlns:p14="http://schemas.microsoft.com/office/powerpoint/2010/main" val="1619386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676D86-E72D-489C-AC1E-CD7189628EA1}" type="slidenum">
              <a:rPr lang="zh-CN" altLang="en-US" sz="1200" smtClean="0">
                <a:latin typeface="Times New Roman" panose="02020603050405020304" pitchFamily="18" charset="0"/>
              </a:rPr>
              <a:pPr/>
              <a:t>94</a:t>
            </a:fld>
            <a:endParaRPr lang="en-US" altLang="zh-CN" sz="12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A datagram can travel through different networks. Each router decapsulates the IP datagram from the frame it receives, processes it, and then encapsulates it in another frame. </a:t>
            </a:r>
          </a:p>
          <a:p>
            <a:pPr eaLnBrk="1" hangingPunct="1"/>
            <a:r>
              <a:rPr lang="en-US" altLang="zh-CN"/>
              <a:t>The format and size of the received frame depend on the protocol used by the physical network through which the frame has just traveled. </a:t>
            </a:r>
          </a:p>
          <a:p>
            <a:pPr eaLnBrk="1" hangingPunct="1"/>
            <a:r>
              <a:rPr lang="en-US" altLang="zh-CN"/>
              <a:t>The format and size of the sent frame depend on the protocol used by the physical network through which the frame is going to travel. </a:t>
            </a:r>
          </a:p>
          <a:p>
            <a:pPr eaLnBrk="1" hangingPunct="1"/>
            <a:r>
              <a:rPr lang="en-US" altLang="zh-CN"/>
              <a:t>For example, if a router connects a LAN to a WAN, it receives a frame in the LAN format and sends a frame in the WAN format.</a:t>
            </a:r>
            <a:endParaRPr lang="zh-CN" altLang="en-US"/>
          </a:p>
        </p:txBody>
      </p:sp>
    </p:spTree>
    <p:extLst>
      <p:ext uri="{BB962C8B-B14F-4D97-AF65-F5344CB8AC3E}">
        <p14:creationId xmlns:p14="http://schemas.microsoft.com/office/powerpoint/2010/main" val="423389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ECA07E-66B5-465E-BEC1-EC975562A2BD}" type="slidenum">
              <a:rPr lang="zh-CN" altLang="en-US" sz="1200" smtClean="0">
                <a:latin typeface="Times New Roman" panose="02020603050405020304" pitchFamily="18" charset="0"/>
              </a:rPr>
              <a:pPr/>
              <a:t>97</a:t>
            </a:fld>
            <a:endParaRPr lang="en-US" altLang="zh-CN"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86159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This model is like the telephone network.</a:t>
            </a:r>
          </a:p>
          <a:p>
            <a:pPr eaLnBrk="1" hangingPunct="1">
              <a:spcBef>
                <a:spcPct val="0"/>
              </a:spcBef>
            </a:pPr>
            <a:endParaRPr lang="en-US" altLang="zh-CN"/>
          </a:p>
          <a:p>
            <a:pPr eaLnBrk="1" hangingPunct="1">
              <a:spcBef>
                <a:spcPct val="0"/>
              </a:spcBef>
            </a:pPr>
            <a:r>
              <a:rPr lang="en-US" altLang="zh-CN"/>
              <a:t>Packets contain tags that are not full addresses; they only need to be unique at a given link and thus are re-written at each router from an incoming tag to an outgoing tag. The virtual circuit is set up with the tag mapping along the entire path. Then packets are sent along it. The packets will thus all follow the same path (and arrive in order).</a:t>
            </a:r>
          </a:p>
          <a:p>
            <a:pPr eaLnBrk="1" hangingPunct="1">
              <a:spcBef>
                <a:spcPct val="0"/>
              </a:spcBef>
            </a:pPr>
            <a:endParaRPr lang="en-US" altLang="zh-CN"/>
          </a:p>
          <a:p>
            <a:pPr eaLnBrk="1" hangingPunct="1">
              <a:spcBef>
                <a:spcPct val="0"/>
              </a:spcBef>
            </a:pPr>
            <a:r>
              <a:rPr lang="en-US" altLang="zh-CN"/>
              <a:t>“Virtual” refers to the fact that real/physical telephone circuits have both a path and a fixed bandwidth reservation of 64Kbps, whereas virtual circuits may have a variable bandwidth depending on how many VCs use a single link.</a:t>
            </a: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7D471AC-D0EB-465C-877E-A76D9389CBC4}" type="slidenum">
              <a:rPr lang="en-US" altLang="zh-CN" smtClean="0"/>
              <a:pPr/>
              <a:t>8</a:t>
            </a:fld>
            <a:endParaRPr lang="en-US" altLang="zh-CN"/>
          </a:p>
        </p:txBody>
      </p:sp>
    </p:spTree>
    <p:extLst>
      <p:ext uri="{BB962C8B-B14F-4D97-AF65-F5344CB8AC3E}">
        <p14:creationId xmlns:p14="http://schemas.microsoft.com/office/powerpoint/2010/main" val="33281865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9905EA-ECAB-4CDF-BCC2-925447B9631D}" type="slidenum">
              <a:rPr lang="zh-CN" altLang="en-US" sz="1200" smtClean="0">
                <a:latin typeface="Times New Roman" panose="02020603050405020304" pitchFamily="18" charset="0"/>
              </a:rPr>
              <a:pPr/>
              <a:t>99</a:t>
            </a:fld>
            <a:endParaRPr lang="en-US" altLang="zh-CN" sz="120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0931930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AC8FCC-55D3-43EE-B113-8E1F2CB64FAC}" type="slidenum">
              <a:rPr lang="zh-CN" altLang="en-US" sz="1200" smtClean="0">
                <a:latin typeface="Times New Roman" panose="02020603050405020304" pitchFamily="18" charset="0"/>
              </a:rPr>
              <a:pPr/>
              <a:t>100</a:t>
            </a:fld>
            <a:endParaRPr lang="en-US" altLang="zh-CN"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603851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101</a:t>
            </a:fld>
            <a:endParaRPr lang="en-US" altLang="zh-CN"/>
          </a:p>
        </p:txBody>
      </p:sp>
    </p:spTree>
    <p:extLst>
      <p:ext uri="{BB962C8B-B14F-4D97-AF65-F5344CB8AC3E}">
        <p14:creationId xmlns:p14="http://schemas.microsoft.com/office/powerpoint/2010/main" val="29352401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9A7D9AE-3D66-4A6F-A9BB-DB7AFF93D97A}" type="slidenum">
              <a:rPr lang="zh-CN" altLang="en-US" sz="1200" smtClean="0">
                <a:latin typeface="Times New Roman" panose="02020603050405020304" pitchFamily="18" charset="0"/>
              </a:rPr>
              <a:pPr/>
              <a:t>103</a:t>
            </a:fld>
            <a:endParaRPr lang="en-US" altLang="zh-CN" sz="1200">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595502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This is just history. Prefixes are variable size, which is much more flexible and suits different kinds of usage, but now the prefix length needs to be carried separately by the routing protocols because it is not part of the address.</a:t>
            </a:r>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CE5B3B-FF4B-40E6-87EF-44A37A98451B}" type="slidenum">
              <a:rPr lang="en-US" altLang="zh-CN" smtClean="0"/>
              <a:pPr/>
              <a:t>105</a:t>
            </a:fld>
            <a:endParaRPr lang="en-US" altLang="zh-CN"/>
          </a:p>
        </p:txBody>
      </p:sp>
    </p:spTree>
    <p:extLst>
      <p:ext uri="{BB962C8B-B14F-4D97-AF65-F5344CB8AC3E}">
        <p14:creationId xmlns:p14="http://schemas.microsoft.com/office/powerpoint/2010/main" val="3400521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54D484-0497-424D-9331-FAF5575D6C82}" type="slidenum">
              <a:rPr lang="zh-CN" altLang="en-US" sz="1200" smtClean="0">
                <a:latin typeface="Times New Roman" panose="02020603050405020304" pitchFamily="18" charset="0"/>
              </a:rPr>
              <a:pPr/>
              <a:t>107</a:t>
            </a:fld>
            <a:endParaRPr lang="en-US" altLang="zh-CN" sz="1200">
              <a:latin typeface="Times New Roman" panose="02020603050405020304" pitchFamily="18" charset="0"/>
            </a:endParaRPr>
          </a:p>
        </p:txBody>
      </p:sp>
      <p:sp>
        <p:nvSpPr>
          <p:cNvPr id="181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6675339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70776E-CA82-4E6D-873C-A4C3E564EE22}" type="slidenum">
              <a:rPr lang="zh-CN" altLang="en-US" sz="1200" smtClean="0">
                <a:latin typeface="Times New Roman" panose="02020603050405020304" pitchFamily="18" charset="0"/>
              </a:rPr>
              <a:pPr/>
              <a:t>108</a:t>
            </a:fld>
            <a:endParaRPr lang="en-US" altLang="zh-CN" sz="1200">
              <a:latin typeface="Times New Roman" panose="02020603050405020304" pitchFamily="18" charset="0"/>
            </a:endParaRPr>
          </a:p>
        </p:txBody>
      </p:sp>
      <p:sp>
        <p:nvSpPr>
          <p:cNvPr id="183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3143949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Check the size of the different subnets:</a:t>
            </a:r>
          </a:p>
          <a:p>
            <a:pPr eaLnBrk="1" hangingPunct="1">
              <a:spcBef>
                <a:spcPct val="0"/>
              </a:spcBef>
            </a:pPr>
            <a:r>
              <a:rPr lang="en-US" altLang="zh-CN"/>
              <a:t>Prefix has 2^16=32K addresses, CS subnet is largest, 2^15=16K addresses, EE subnet has 2^14=8K addresses, Art has 2^13=4K addresses.</a:t>
            </a:r>
          </a:p>
          <a:p>
            <a:pPr eaLnBrk="1" hangingPunct="1">
              <a:spcBef>
                <a:spcPct val="0"/>
              </a:spcBef>
            </a:pPr>
            <a:r>
              <a:rPr lang="en-US" altLang="zh-CN"/>
              <a:t>There are 4K addresses left over. What is the prefix? It is found by writing the address ranges out to see that 128.208.64.0/19 is left.</a:t>
            </a:r>
          </a:p>
          <a:p>
            <a:pPr eaLnBrk="1" hangingPunct="1">
              <a:spcBef>
                <a:spcPct val="0"/>
              </a:spcBef>
            </a:pPr>
            <a:r>
              <a:rPr lang="en-US" altLang="zh-CN"/>
              <a:t>Can the prefix lengths just be changed between EE/CS/Art? No, then blocks of size 2^N would not always be aligned on a 2^N boundary.</a:t>
            </a:r>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5FB5AF-5AE6-4422-AFF5-44CF3F809576}" type="slidenum">
              <a:rPr lang="en-US" altLang="zh-CN" smtClean="0"/>
              <a:pPr/>
              <a:t>109</a:t>
            </a:fld>
            <a:endParaRPr lang="en-US" altLang="zh-CN"/>
          </a:p>
        </p:txBody>
      </p:sp>
    </p:spTree>
    <p:extLst>
      <p:ext uri="{BB962C8B-B14F-4D97-AF65-F5344CB8AC3E}">
        <p14:creationId xmlns:p14="http://schemas.microsoft.com/office/powerpoint/2010/main" val="2396614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A8C018-476D-45AA-9C1D-FB88E4C953DD}" type="slidenum">
              <a:rPr lang="zh-CN" altLang="en-US" sz="1200" smtClean="0">
                <a:latin typeface="Times New Roman" panose="02020603050405020304" pitchFamily="18" charset="0"/>
              </a:rPr>
              <a:pPr/>
              <a:t>110</a:t>
            </a:fld>
            <a:endParaRPr lang="en-US" altLang="zh-CN" sz="120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子网掩码可以用点分十进制标记法来表示，也可以用</a:t>
            </a:r>
            <a:r>
              <a:rPr lang="en-US" altLang="zh-CN">
                <a:latin typeface="Arial" panose="020B0604020202020204" pitchFamily="34" charset="0"/>
              </a:rPr>
              <a:t>”</a:t>
            </a:r>
            <a:r>
              <a:rPr lang="en-US" altLang="zh-CN"/>
              <a:t>/</a:t>
            </a:r>
            <a:r>
              <a:rPr lang="en-US" altLang="zh-CN">
                <a:latin typeface="Arial" panose="020B0604020202020204" pitchFamily="34" charset="0"/>
              </a:rPr>
              <a:t>”</a:t>
            </a:r>
            <a:r>
              <a:rPr lang="zh-CN" altLang="en-US"/>
              <a:t>并跟上</a:t>
            </a:r>
            <a:r>
              <a:rPr lang="zh-CN" altLang="en-US">
                <a:latin typeface="Arial" panose="020B0604020202020204" pitchFamily="34" charset="0"/>
              </a:rPr>
              <a:t>”</a:t>
            </a:r>
            <a:r>
              <a:rPr lang="zh-CN" altLang="en-US"/>
              <a:t>网络</a:t>
            </a:r>
            <a:r>
              <a:rPr lang="en-US" altLang="zh-CN"/>
              <a:t>+</a:t>
            </a:r>
            <a:r>
              <a:rPr lang="zh-CN" altLang="en-US"/>
              <a:t>子网</a:t>
            </a:r>
            <a:r>
              <a:rPr lang="zh-CN" altLang="en-US">
                <a:latin typeface="Arial" panose="020B0604020202020204" pitchFamily="34" charset="0"/>
              </a:rPr>
              <a:t>“</a:t>
            </a:r>
            <a:r>
              <a:rPr lang="zh-CN" altLang="en-US"/>
              <a:t>部分的位数。如上图的例子，子网掩码可以写成</a:t>
            </a:r>
            <a:r>
              <a:rPr lang="en-US" altLang="zh-CN"/>
              <a:t>255.255.252.0</a:t>
            </a:r>
            <a:r>
              <a:rPr lang="zh-CN" altLang="en-US"/>
              <a:t>。另一种标记是用</a:t>
            </a:r>
            <a:r>
              <a:rPr lang="zh-CN" altLang="en-US">
                <a:latin typeface="Arial" panose="020B0604020202020204" pitchFamily="34" charset="0"/>
              </a:rPr>
              <a:t>”</a:t>
            </a:r>
            <a:r>
              <a:rPr lang="en-US" altLang="zh-CN"/>
              <a:t>/22</a:t>
            </a:r>
            <a:r>
              <a:rPr lang="en-US" altLang="zh-CN">
                <a:latin typeface="Arial" panose="020B0604020202020204" pitchFamily="34" charset="0"/>
              </a:rPr>
              <a:t>“</a:t>
            </a:r>
            <a:r>
              <a:rPr lang="zh-CN" altLang="en-US"/>
              <a:t>来表示子网掩码有</a:t>
            </a:r>
            <a:r>
              <a:rPr lang="en-US" altLang="zh-CN"/>
              <a:t>22</a:t>
            </a:r>
            <a:r>
              <a:rPr lang="zh-CN" altLang="en-US"/>
              <a:t>位长。</a:t>
            </a:r>
          </a:p>
          <a:p>
            <a:pPr eaLnBrk="1" hangingPunct="1"/>
            <a:r>
              <a:rPr lang="en-US" altLang="zh-CN"/>
              <a:t>P.440</a:t>
            </a:r>
            <a:r>
              <a:rPr lang="zh-CN" altLang="en-US"/>
              <a:t>例子。</a:t>
            </a:r>
          </a:p>
          <a:p>
            <a:pPr eaLnBrk="1" hangingPunct="1"/>
            <a:r>
              <a:rPr lang="zh-CN" altLang="en-US"/>
              <a:t>未实使用子网时，每个路由表中列出一些形如（网络</a:t>
            </a:r>
            <a:r>
              <a:rPr lang="en-US" altLang="zh-CN"/>
              <a:t>,0</a:t>
            </a:r>
            <a:r>
              <a:rPr lang="zh-CN" altLang="en-US"/>
              <a:t>）的</a:t>
            </a:r>
            <a:r>
              <a:rPr lang="en-US" altLang="zh-CN"/>
              <a:t>IP</a:t>
            </a:r>
            <a:r>
              <a:rPr lang="zh-CN" altLang="en-US"/>
              <a:t>地址和一些形如（当前网络，主机）的</a:t>
            </a:r>
            <a:r>
              <a:rPr lang="en-US" altLang="zh-CN"/>
              <a:t>IP</a:t>
            </a:r>
            <a:r>
              <a:rPr lang="zh-CN" altLang="en-US"/>
              <a:t>地址。每个表项与能够到达该目标网络的网络接口关联。第一种</a:t>
            </a:r>
            <a:r>
              <a:rPr lang="en-US" altLang="zh-CN"/>
              <a:t>IP</a:t>
            </a:r>
            <a:r>
              <a:rPr lang="zh-CN" altLang="en-US"/>
              <a:t>地址说明如何到达远程网络；第二种</a:t>
            </a:r>
            <a:r>
              <a:rPr lang="en-US" altLang="zh-CN"/>
              <a:t>IP</a:t>
            </a:r>
            <a:r>
              <a:rPr lang="zh-CN" altLang="en-US"/>
              <a:t>地址说明如何到达本地主机。</a:t>
            </a:r>
          </a:p>
          <a:p>
            <a:pPr eaLnBrk="1" hangingPunct="1"/>
            <a:r>
              <a:rPr lang="zh-CN" altLang="en-US"/>
              <a:t>当引入子网划分以后，路由表也变了，它加入了形如（当前网络，子网，</a:t>
            </a:r>
            <a:r>
              <a:rPr lang="en-US" altLang="zh-CN"/>
              <a:t>0</a:t>
            </a:r>
            <a:r>
              <a:rPr lang="zh-CN" altLang="en-US"/>
              <a:t>）和（当前网络，当前子网，主机）的表项。实际上，每台路由器只需将分组的目标地址与网络的子网掩码进行</a:t>
            </a:r>
            <a:r>
              <a:rPr lang="zh-CN" altLang="en-US">
                <a:latin typeface="Arial" panose="020B0604020202020204" pitchFamily="34" charset="0"/>
              </a:rPr>
              <a:t>”</a:t>
            </a:r>
            <a:r>
              <a:rPr lang="zh-CN" altLang="en-US"/>
              <a:t>与</a:t>
            </a:r>
            <a:r>
              <a:rPr lang="zh-CN" altLang="en-US">
                <a:latin typeface="Arial" panose="020B0604020202020204" pitchFamily="34" charset="0"/>
              </a:rPr>
              <a:t>“</a:t>
            </a:r>
            <a:r>
              <a:rPr lang="zh-CN" altLang="en-US"/>
              <a:t>操作便可消除主机号，然后在路由表中查找确定转发端口。</a:t>
            </a:r>
          </a:p>
          <a:p>
            <a:pPr eaLnBrk="1" hangingPunct="1"/>
            <a:endParaRPr lang="zh-CN" altLang="en-US"/>
          </a:p>
        </p:txBody>
      </p:sp>
    </p:spTree>
    <p:extLst>
      <p:ext uri="{BB962C8B-B14F-4D97-AF65-F5344CB8AC3E}">
        <p14:creationId xmlns:p14="http://schemas.microsoft.com/office/powerpoint/2010/main" val="754623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64AD95-2A0F-4428-8CF0-252DCA8EF13F}" type="slidenum">
              <a:rPr lang="zh-CN" altLang="en-US" sz="1200" smtClean="0">
                <a:latin typeface="Times New Roman" panose="02020603050405020304" pitchFamily="18" charset="0"/>
              </a:rPr>
              <a:pPr/>
              <a:t>112</a:t>
            </a:fld>
            <a:endParaRPr lang="en-US" altLang="zh-CN" sz="120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813348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Grayed out topics are optional and can be omitted without loss of continuity</a:t>
            </a:r>
          </a:p>
          <a:p>
            <a:pPr marL="0" indent="0">
              <a:buFont typeface="Arial" panose="020B0604020202020204" pitchFamily="34" charset="0"/>
              <a:buNone/>
            </a:pPr>
            <a:r>
              <a:rPr lang="en-US" altLang="zh-CN" dirty="0"/>
              <a:t>In unicast routing, a packet is routed, hop by hop, from its source to its destination by the help of forwarding tables. </a:t>
            </a:r>
          </a:p>
          <a:p>
            <a:pPr marL="0" indent="0">
              <a:buFont typeface="Arial" panose="020B0604020202020204" pitchFamily="34" charset="0"/>
              <a:buNone/>
            </a:pPr>
            <a:r>
              <a:rPr lang="en-US" altLang="zh-CN" sz="2000" dirty="0"/>
              <a:t>The source host needs no forwarding table because it delivers its packet to the default router in its local network. </a:t>
            </a:r>
          </a:p>
          <a:p>
            <a:pPr marL="0" indent="0">
              <a:buFont typeface="Arial" panose="020B0604020202020204" pitchFamily="34" charset="0"/>
              <a:buNone/>
            </a:pPr>
            <a:r>
              <a:rPr lang="en-US" altLang="zh-CN" sz="2000" dirty="0"/>
              <a:t>The destination host needs no forwarding table either because it receives the packet from its default router in its local network. </a:t>
            </a:r>
          </a:p>
          <a:p>
            <a:pPr marL="0" indent="0">
              <a:buFont typeface="Arial" panose="020B0604020202020204" pitchFamily="34" charset="0"/>
              <a:buNone/>
            </a:pPr>
            <a:r>
              <a:rPr lang="en-US" altLang="zh-CN" sz="2000" dirty="0"/>
              <a:t>Only the routers that glue together the networks in the internet need forwarding tables. </a:t>
            </a:r>
          </a:p>
          <a:p>
            <a:pPr eaLnBrk="1" hangingPunct="1">
              <a:spcBef>
                <a:spcPct val="0"/>
              </a:spcBef>
            </a:pPr>
            <a:endParaRPr lang="en-US" altLang="zh-CN"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603175-9F63-4CB2-B42A-734C4E01D036}" type="slidenum">
              <a:rPr lang="en-US" altLang="zh-CN" smtClean="0"/>
              <a:pPr/>
              <a:t>14</a:t>
            </a:fld>
            <a:endParaRPr lang="en-US" altLang="zh-CN"/>
          </a:p>
        </p:txBody>
      </p:sp>
    </p:spTree>
    <p:extLst>
      <p:ext uri="{BB962C8B-B14F-4D97-AF65-F5344CB8AC3E}">
        <p14:creationId xmlns:p14="http://schemas.microsoft.com/office/powerpoint/2010/main" val="9144757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63D147-C507-4125-9835-A74911C79E49}" type="slidenum">
              <a:rPr lang="zh-CN" altLang="en-US" sz="1200" smtClean="0">
                <a:latin typeface="Times New Roman" panose="02020603050405020304" pitchFamily="18" charset="0"/>
              </a:rPr>
              <a:pPr/>
              <a:t>113</a:t>
            </a:fld>
            <a:endParaRPr lang="en-US" altLang="zh-CN" sz="1200">
              <a:latin typeface="Times New Roman" panose="02020603050405020304" pitchFamily="18" charset="0"/>
            </a:endParaRPr>
          </a:p>
        </p:txBody>
      </p:sp>
      <p:sp>
        <p:nvSpPr>
          <p:cNvPr id="154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7754814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2E0A627-A2DF-4586-86E3-D81F3AF38E5F}" type="slidenum">
              <a:rPr lang="zh-CN" altLang="en-US" sz="1200" smtClean="0">
                <a:latin typeface="Times New Roman" panose="02020603050405020304" pitchFamily="18" charset="0"/>
              </a:rPr>
              <a:pPr/>
              <a:t>114</a:t>
            </a:fld>
            <a:endParaRPr lang="en-US" altLang="zh-CN" sz="1200">
              <a:latin typeface="Times New Roman" panose="02020603050405020304" pitchFamily="18" charset="0"/>
            </a:endParaRPr>
          </a:p>
        </p:txBody>
      </p:sp>
      <p:sp>
        <p:nvSpPr>
          <p:cNvPr id="156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CIDR</a:t>
            </a:r>
            <a:r>
              <a:rPr lang="en-US" altLang="zh-CN">
                <a:latin typeface="Arial" panose="020B0604020202020204" pitchFamily="34" charset="0"/>
              </a:rPr>
              <a:t>——</a:t>
            </a:r>
            <a:r>
              <a:rPr lang="zh-CN" altLang="en-US"/>
              <a:t>无类别域间路由。是一种为解决地址耗尽而提出的一种措施。它是将好几个</a:t>
            </a:r>
            <a:r>
              <a:rPr lang="en-US" altLang="zh-CN"/>
              <a:t>IP</a:t>
            </a:r>
            <a:r>
              <a:rPr lang="zh-CN" altLang="en-US"/>
              <a:t>网络结合在一起，即将剩余的</a:t>
            </a:r>
            <a:r>
              <a:rPr lang="en-US" altLang="zh-CN"/>
              <a:t>IP</a:t>
            </a:r>
            <a:r>
              <a:rPr lang="zh-CN" altLang="en-US"/>
              <a:t>地址以可变大小块的方式进行分配，而不管它们所属的类别。</a:t>
            </a:r>
            <a:r>
              <a:rPr lang="en-US" altLang="zh-CN"/>
              <a:t>CIDR</a:t>
            </a:r>
            <a:r>
              <a:rPr lang="zh-CN" altLang="en-US"/>
              <a:t>使用一种无类别的域间路由选择算法，可以减少由核心路由器运载的路由选择信息的数量 ：当一个分组到来的时候，路由器首先将它的目标</a:t>
            </a:r>
            <a:r>
              <a:rPr lang="en-US" altLang="zh-CN"/>
              <a:t>IP</a:t>
            </a:r>
            <a:r>
              <a:rPr lang="zh-CN" altLang="en-US"/>
              <a:t>地址提取出来，然后用掩码去</a:t>
            </a:r>
            <a:r>
              <a:rPr lang="zh-CN" altLang="en-US">
                <a:latin typeface="Arial" panose="020B0604020202020204" pitchFamily="34" charset="0"/>
              </a:rPr>
              <a:t>”</a:t>
            </a:r>
            <a:r>
              <a:rPr lang="zh-CN" altLang="en-US"/>
              <a:t>与</a:t>
            </a:r>
            <a:r>
              <a:rPr lang="zh-CN" altLang="en-US">
                <a:latin typeface="Arial" panose="020B0604020202020204" pitchFamily="34" charset="0"/>
              </a:rPr>
              <a:t>“</a:t>
            </a:r>
            <a:r>
              <a:rPr lang="zh-CN" altLang="en-US"/>
              <a:t>目标地址，再将它与路由表项中的网络号进行比较，看两者是否匹配。如果找到多个匹配的表项（这些表项的子网掩码长度不同），则使用掩码长度最长的那个表项。</a:t>
            </a:r>
            <a:r>
              <a:rPr lang="en-US" altLang="zh-CN"/>
              <a:t>CIDR</a:t>
            </a:r>
            <a:r>
              <a:rPr lang="zh-CN" altLang="en-US"/>
              <a:t>将路由集中起来，使一个</a:t>
            </a:r>
            <a:r>
              <a:rPr lang="en-US" altLang="zh-CN"/>
              <a:t>IP</a:t>
            </a:r>
            <a:r>
              <a:rPr lang="zh-CN" altLang="en-US"/>
              <a:t>地址代表主要骨干提供商服务的几千个</a:t>
            </a:r>
            <a:r>
              <a:rPr lang="en-US" altLang="zh-CN"/>
              <a:t>IP</a:t>
            </a:r>
            <a:r>
              <a:rPr lang="zh-CN" altLang="en-US"/>
              <a:t>地址，从而减轻</a:t>
            </a:r>
            <a:r>
              <a:rPr lang="en-US" altLang="zh-CN"/>
              <a:t>Internet</a:t>
            </a:r>
            <a:r>
              <a:rPr lang="zh-CN" altLang="en-US"/>
              <a:t>路由器的负担。 </a:t>
            </a:r>
            <a:r>
              <a:rPr lang="en-US" altLang="zh-CN"/>
              <a:t>PP.443-444</a:t>
            </a:r>
            <a:r>
              <a:rPr lang="zh-CN" altLang="en-US"/>
              <a:t>例子。</a:t>
            </a:r>
          </a:p>
          <a:p>
            <a:pPr eaLnBrk="1" hangingPunct="1"/>
            <a:r>
              <a:rPr lang="en-US" altLang="zh-CN"/>
              <a:t>CIDR</a:t>
            </a:r>
            <a:r>
              <a:rPr lang="zh-CN" altLang="en-US"/>
              <a:t>建立于</a:t>
            </a:r>
            <a:r>
              <a:rPr lang="zh-CN" altLang="en-US">
                <a:latin typeface="Arial" panose="020B0604020202020204" pitchFamily="34" charset="0"/>
              </a:rPr>
              <a:t>“</a:t>
            </a:r>
            <a:r>
              <a:rPr lang="zh-CN" altLang="en-US"/>
              <a:t>超级组网</a:t>
            </a:r>
            <a:r>
              <a:rPr lang="zh-CN" altLang="en-US">
                <a:latin typeface="Arial" panose="020B0604020202020204" pitchFamily="34" charset="0"/>
              </a:rPr>
              <a:t>”</a:t>
            </a:r>
            <a:r>
              <a:rPr lang="zh-CN" altLang="en-US"/>
              <a:t>的基础上，</a:t>
            </a:r>
            <a:r>
              <a:rPr lang="zh-CN" altLang="en-US">
                <a:latin typeface="Arial" panose="020B0604020202020204" pitchFamily="34" charset="0"/>
              </a:rPr>
              <a:t>“</a:t>
            </a:r>
            <a:r>
              <a:rPr lang="zh-CN" altLang="en-US"/>
              <a:t>超级组网</a:t>
            </a:r>
            <a:r>
              <a:rPr lang="zh-CN" altLang="en-US">
                <a:latin typeface="Arial" panose="020B0604020202020204" pitchFamily="34" charset="0"/>
              </a:rPr>
              <a:t>”</a:t>
            </a:r>
            <a:r>
              <a:rPr lang="zh-CN" altLang="en-US"/>
              <a:t>是</a:t>
            </a:r>
            <a:r>
              <a:rPr lang="zh-CN" altLang="en-US">
                <a:latin typeface="Arial" panose="020B0604020202020204" pitchFamily="34" charset="0"/>
              </a:rPr>
              <a:t>“</a:t>
            </a:r>
            <a:r>
              <a:rPr lang="zh-CN" altLang="en-US"/>
              <a:t>子网划分</a:t>
            </a:r>
            <a:r>
              <a:rPr lang="zh-CN" altLang="en-US">
                <a:latin typeface="Arial" panose="020B0604020202020204" pitchFamily="34" charset="0"/>
              </a:rPr>
              <a:t>”</a:t>
            </a:r>
            <a:r>
              <a:rPr lang="zh-CN" altLang="en-US"/>
              <a:t>的派生词，可看作子网划分的逆过程。子网划分时，从地址主机部分借位，将其合并进网络部分；而在超级组网中，则是将网络部分的某些位合并进主机部分。这种无类别超级组网技术通过将一组较小的无类别网络汇聚为一个较大的单一路由表项，减少了</a:t>
            </a:r>
            <a:r>
              <a:rPr lang="en-US" altLang="zh-CN"/>
              <a:t>Internet</a:t>
            </a:r>
            <a:r>
              <a:rPr lang="zh-CN" altLang="en-US"/>
              <a:t>路由域中路由表条目的数量。 </a:t>
            </a:r>
          </a:p>
        </p:txBody>
      </p:sp>
    </p:spTree>
    <p:extLst>
      <p:ext uri="{BB962C8B-B14F-4D97-AF65-F5344CB8AC3E}">
        <p14:creationId xmlns:p14="http://schemas.microsoft.com/office/powerpoint/2010/main" val="11593169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0D196C-A16E-48CF-9F26-E6E3812E90C7}" type="slidenum">
              <a:rPr lang="zh-CN" altLang="en-US" sz="1200" smtClean="0">
                <a:latin typeface="Times New Roman" panose="02020603050405020304" pitchFamily="18" charset="0"/>
              </a:rPr>
              <a:pPr/>
              <a:t>115</a:t>
            </a:fld>
            <a:endParaRPr lang="en-US" altLang="zh-CN" sz="120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8675499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35375AD-3FEF-41F7-AEF9-8DAD8988FB68}" type="slidenum">
              <a:rPr lang="zh-CN" altLang="en-US" sz="1200" smtClean="0">
                <a:latin typeface="Times New Roman" panose="02020603050405020304" pitchFamily="18" charset="0"/>
              </a:rPr>
              <a:pPr/>
              <a:t>116</a:t>
            </a:fld>
            <a:endParaRPr lang="en-US" altLang="zh-CN" sz="120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4120149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53F403-BA66-4A06-9F9C-E4C8705FA154}" type="slidenum">
              <a:rPr lang="zh-CN" altLang="en-US" sz="1200" smtClean="0">
                <a:latin typeface="Times New Roman" panose="02020603050405020304" pitchFamily="18" charset="0"/>
              </a:rPr>
              <a:pPr/>
              <a:t>117</a:t>
            </a:fld>
            <a:endParaRPr lang="en-US" altLang="zh-CN" sz="120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9904779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C3BFA18-1390-4CC1-AEAF-92F3782A0C80}" type="slidenum">
              <a:rPr lang="zh-CN" altLang="en-US" sz="1200" smtClean="0">
                <a:latin typeface="Times New Roman" panose="02020603050405020304" pitchFamily="18" charset="0"/>
              </a:rPr>
              <a:pPr/>
              <a:t>118</a:t>
            </a:fld>
            <a:endParaRPr lang="en-US" altLang="zh-CN" sz="1200">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5136858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CDAB9B0-28BF-45FA-8B93-EEF1D3CB4D78}" type="slidenum">
              <a:rPr lang="zh-CN" altLang="en-US" sz="1200" smtClean="0">
                <a:latin typeface="Times New Roman" panose="02020603050405020304" pitchFamily="18" charset="0"/>
              </a:rPr>
              <a:pPr/>
              <a:t>119</a:t>
            </a:fld>
            <a:endParaRPr lang="en-US" altLang="zh-CN" sz="1200">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9897004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Same mechanism as subnets, just a different motivation (of reducing the size of routing tables instead of making it easier to use the block of addresses you have).</a:t>
            </a:r>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36B16C-FDA0-4FA2-98FB-70B6D194EE0D}" type="slidenum">
              <a:rPr lang="en-US" altLang="zh-CN" smtClean="0"/>
              <a:pPr/>
              <a:t>120</a:t>
            </a:fld>
            <a:endParaRPr lang="en-US" altLang="zh-CN"/>
          </a:p>
        </p:txBody>
      </p:sp>
    </p:spTree>
    <p:extLst>
      <p:ext uri="{BB962C8B-B14F-4D97-AF65-F5344CB8AC3E}">
        <p14:creationId xmlns:p14="http://schemas.microsoft.com/office/powerpoint/2010/main" val="737879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At New York, the LMP rule makes it easy to add an exception to go elsewhere to reach part of a prefix. Without it, we would have had to split the prefix up into its components and give a route for each component.</a:t>
            </a:r>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B948057-518E-447F-B36C-944BB5849A40}" type="slidenum">
              <a:rPr lang="en-US" altLang="zh-CN" smtClean="0"/>
              <a:pPr/>
              <a:t>122</a:t>
            </a:fld>
            <a:endParaRPr lang="en-US" altLang="zh-CN"/>
          </a:p>
        </p:txBody>
      </p:sp>
    </p:spTree>
    <p:extLst>
      <p:ext uri="{BB962C8B-B14F-4D97-AF65-F5344CB8AC3E}">
        <p14:creationId xmlns:p14="http://schemas.microsoft.com/office/powerpoint/2010/main" val="23764145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So Internet traffic sent to/from port 1111 might really be going to a computer A in the home while traffic sent to/from port 2222 to the same IP address might be going to a computer B. </a:t>
            </a:r>
          </a:p>
          <a:p>
            <a:pPr eaLnBrk="1" hangingPunct="1">
              <a:spcBef>
                <a:spcPct val="0"/>
              </a:spcBef>
            </a:pPr>
            <a:endParaRPr lang="en-US" altLang="zh-CN"/>
          </a:p>
          <a:p>
            <a:pPr eaLnBrk="1" hangingPunct="1">
              <a:spcBef>
                <a:spcPct val="0"/>
              </a:spcBef>
            </a:pPr>
            <a:r>
              <a:rPr lang="en-US" altLang="zh-CN"/>
              <a:t>The mapping in the NAT box is set up when a connection is established. A side-effect is that connections can only be made from inside the house to the Internet – you can’t run a server in your home without special configuration. This is a consequence of violating layering.</a:t>
            </a:r>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62F78A-8A41-43A7-BBFF-B5D727FCA61A}" type="slidenum">
              <a:rPr lang="en-US" altLang="zh-CN" smtClean="0"/>
              <a:pPr/>
              <a:t>126</a:t>
            </a:fld>
            <a:endParaRPr lang="en-US" altLang="zh-CN"/>
          </a:p>
        </p:txBody>
      </p:sp>
    </p:spTree>
    <p:extLst>
      <p:ext uri="{BB962C8B-B14F-4D97-AF65-F5344CB8AC3E}">
        <p14:creationId xmlns:p14="http://schemas.microsoft.com/office/powerpoint/2010/main" val="311882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路由算法：根据目的地进行路由选择决策</a:t>
            </a:r>
            <a:endParaRPr lang="en-US" altLang="zh-CN" dirty="0"/>
          </a:p>
          <a:p>
            <a:pPr marL="171450" indent="-171450">
              <a:buFont typeface="Arial" panose="020B0604020202020204" pitchFamily="34" charset="0"/>
              <a:buChar char="•"/>
            </a:pPr>
            <a:r>
              <a:rPr lang="zh-CN" altLang="en-US" dirty="0"/>
              <a:t>寻路的依据：成本</a:t>
            </a:r>
            <a:r>
              <a:rPr lang="en-US" altLang="zh-CN" dirty="0"/>
              <a:t>(</a:t>
            </a:r>
            <a:r>
              <a:rPr lang="zh-CN" altLang="en-US" dirty="0"/>
              <a:t>时间、费用</a:t>
            </a:r>
            <a:r>
              <a:rPr lang="en-US" altLang="zh-CN" dirty="0"/>
              <a: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en-US" dirty="0"/>
              <a:t>静态</a:t>
            </a:r>
            <a:r>
              <a:rPr lang="en-US" altLang="zh-CN" dirty="0"/>
              <a:t>VS</a:t>
            </a:r>
            <a:r>
              <a:rPr lang="zh-CN" altLang="en-US" dirty="0"/>
              <a:t>动态：面对拥堵、封路等情况能否动态调整，事先确定好（公共交通）、随时进行（驾车）</a:t>
            </a:r>
            <a:endParaRPr lang="en-US" altLang="zh-CN" dirty="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15</a:t>
            </a:fld>
            <a:endParaRPr lang="en-US" altLang="zh-CN"/>
          </a:p>
        </p:txBody>
      </p:sp>
    </p:spTree>
    <p:extLst>
      <p:ext uri="{BB962C8B-B14F-4D97-AF65-F5344CB8AC3E}">
        <p14:creationId xmlns:p14="http://schemas.microsoft.com/office/powerpoint/2010/main" val="28316185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A92A8A-B48D-4E0E-8FF0-5C8CE5419730}" type="slidenum">
              <a:rPr lang="zh-CN" altLang="en-US" sz="1200" smtClean="0">
                <a:latin typeface="Times New Roman" panose="02020603050405020304" pitchFamily="18" charset="0"/>
              </a:rPr>
              <a:pPr/>
              <a:t>127</a:t>
            </a:fld>
            <a:endParaRPr lang="en-US" altLang="zh-CN" sz="1200">
              <a:latin typeface="Times New Roman" panose="02020603050405020304" pitchFamily="18" charset="0"/>
            </a:endParaRPr>
          </a:p>
        </p:txBody>
      </p:sp>
      <p:sp>
        <p:nvSpPr>
          <p:cNvPr id="1914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42576276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453AD0-F346-4A53-B054-8F40F9432009}" type="slidenum">
              <a:rPr lang="zh-CN" altLang="en-US" sz="1200" smtClean="0">
                <a:latin typeface="Times New Roman" panose="02020603050405020304" pitchFamily="18" charset="0"/>
              </a:rPr>
              <a:pPr/>
              <a:t>128</a:t>
            </a:fld>
            <a:endParaRPr lang="en-US" altLang="zh-CN" sz="1200">
              <a:latin typeface="Times New Roman" panose="02020603050405020304" pitchFamily="18" charset="0"/>
            </a:endParaRPr>
          </a:p>
        </p:txBody>
      </p:sp>
      <p:sp>
        <p:nvSpPr>
          <p:cNvPr id="193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4560592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F8D050-789E-444D-B1B5-406823934E24}" type="slidenum">
              <a:rPr lang="zh-CN" altLang="en-US" sz="1200" smtClean="0">
                <a:latin typeface="Times New Roman" panose="02020603050405020304" pitchFamily="18" charset="0"/>
              </a:rPr>
              <a:pPr/>
              <a:t>129</a:t>
            </a:fld>
            <a:endParaRPr lang="en-US" altLang="zh-CN" sz="1200">
              <a:latin typeface="Times New Roman" panose="02020603050405020304" pitchFamily="18" charset="0"/>
            </a:endParaRPr>
          </a:p>
        </p:txBody>
      </p:sp>
      <p:sp>
        <p:nvSpPr>
          <p:cNvPr id="1955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4910086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9F4610-FD34-4C74-8E50-C9F4F181B017}" type="slidenum">
              <a:rPr lang="zh-CN" altLang="en-US" sz="1200" smtClean="0">
                <a:latin typeface="Times New Roman" panose="02020603050405020304" pitchFamily="18" charset="0"/>
              </a:rPr>
              <a:pPr/>
              <a:t>130</a:t>
            </a:fld>
            <a:endParaRPr lang="en-US" altLang="zh-CN" sz="1200">
              <a:latin typeface="Times New Roman" panose="02020603050405020304" pitchFamily="18" charset="0"/>
            </a:endParaRPr>
          </a:p>
        </p:txBody>
      </p:sp>
      <p:sp>
        <p:nvSpPr>
          <p:cNvPr id="197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4196232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59FC315-BD8D-45BC-B2FB-278A09E05CF2}" type="slidenum">
              <a:rPr lang="zh-CN" altLang="en-US" sz="1200" smtClean="0">
                <a:latin typeface="Times New Roman" panose="02020603050405020304" pitchFamily="18" charset="0"/>
              </a:rPr>
              <a:pPr/>
              <a:t>131</a:t>
            </a:fld>
            <a:endParaRPr lang="en-US" altLang="zh-CN" sz="1200">
              <a:latin typeface="Times New Roman" panose="02020603050405020304" pitchFamily="18" charset="0"/>
            </a:endParaRPr>
          </a:p>
        </p:txBody>
      </p:sp>
      <p:sp>
        <p:nvSpPr>
          <p:cNvPr id="199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7808742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95A0DD-EA53-4B6C-BEF5-88D25E406370}" type="slidenum">
              <a:rPr lang="en-US" altLang="zh-CN" smtClean="0"/>
              <a:pPr/>
              <a:t>132</a:t>
            </a:fld>
            <a:endParaRPr lang="en-US" altLang="zh-CN"/>
          </a:p>
        </p:txBody>
      </p:sp>
    </p:spTree>
    <p:extLst>
      <p:ext uri="{BB962C8B-B14F-4D97-AF65-F5344CB8AC3E}">
        <p14:creationId xmlns:p14="http://schemas.microsoft.com/office/powerpoint/2010/main" val="580815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8D46A6-ED06-4A5E-9CAE-9A891BAC71B8}" type="slidenum">
              <a:rPr lang="en-US" altLang="zh-CN" smtClean="0"/>
              <a:pPr/>
              <a:t>133</a:t>
            </a:fld>
            <a:endParaRPr lang="en-US" altLang="zh-CN"/>
          </a:p>
        </p:txBody>
      </p:sp>
    </p:spTree>
    <p:extLst>
      <p:ext uri="{BB962C8B-B14F-4D97-AF65-F5344CB8AC3E}">
        <p14:creationId xmlns:p14="http://schemas.microsoft.com/office/powerpoint/2010/main" val="3856348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B84C3F-8206-4DB3-8E85-DB986008B311}" type="slidenum">
              <a:rPr lang="zh-CN" altLang="en-US" sz="1200" smtClean="0">
                <a:latin typeface="Times New Roman" panose="02020603050405020304" pitchFamily="18" charset="0"/>
              </a:rPr>
              <a:pPr/>
              <a:t>152</a:t>
            </a:fld>
            <a:endParaRPr lang="en-US" altLang="zh-CN" sz="1200">
              <a:latin typeface="Times New Roman" panose="02020603050405020304" pitchFamily="18" charset="0"/>
            </a:endParaRPr>
          </a:p>
        </p:txBody>
      </p:sp>
      <p:sp>
        <p:nvSpPr>
          <p:cNvPr id="212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5981839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A87848E-7188-4E42-B6DE-2710EF684574}" type="slidenum">
              <a:rPr lang="zh-CN" altLang="en-US" sz="1200" smtClean="0">
                <a:latin typeface="Times New Roman" panose="02020603050405020304" pitchFamily="18" charset="0"/>
              </a:rPr>
              <a:pPr/>
              <a:t>156</a:t>
            </a:fld>
            <a:endParaRPr lang="en-US" altLang="zh-CN" sz="1200">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6109881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broadcast LAN connecting routers (LAN 3) could be modeled as a mesh since it connects each of R3, R4 and R5 to all of the others. Instead, it is modeled as a node (LAN 3) to which the other nodes connect.</a:t>
            </a:r>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35C53B7-F675-4ED7-A933-164C10D410CF}" type="slidenum">
              <a:rPr lang="en-US" altLang="zh-CN" smtClean="0"/>
              <a:pPr/>
              <a:t>167</a:t>
            </a:fld>
            <a:endParaRPr lang="en-US" altLang="zh-CN"/>
          </a:p>
        </p:txBody>
      </p:sp>
    </p:spTree>
    <p:extLst>
      <p:ext uri="{BB962C8B-B14F-4D97-AF65-F5344CB8AC3E}">
        <p14:creationId xmlns:p14="http://schemas.microsoft.com/office/powerpoint/2010/main" val="389723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强调因特网</a:t>
            </a:r>
            <a:r>
              <a:rPr lang="zh-CN" altLang="zh-CN" sz="1200" kern="1200" dirty="0">
                <a:solidFill>
                  <a:schemeClr val="tx1"/>
                </a:solidFill>
                <a:effectLst/>
                <a:latin typeface="+mn-lt"/>
                <a:ea typeface="+mn-ea"/>
                <a:cs typeface="+mn-cs"/>
              </a:rPr>
              <a:t>发展迅猛、规模巨大、动态</a:t>
            </a:r>
            <a:r>
              <a:rPr lang="zh-CN" altLang="en-US" sz="1200" kern="1200" dirty="0">
                <a:solidFill>
                  <a:schemeClr val="tx1"/>
                </a:solidFill>
                <a:effectLst/>
                <a:latin typeface="+mn-lt"/>
                <a:ea typeface="+mn-ea"/>
                <a:cs typeface="+mn-cs"/>
              </a:rPr>
              <a:t>变化、高度</a:t>
            </a:r>
            <a:r>
              <a:rPr lang="zh-CN" altLang="zh-CN" sz="1200" kern="1200" dirty="0">
                <a:solidFill>
                  <a:schemeClr val="tx1"/>
                </a:solidFill>
                <a:effectLst/>
                <a:latin typeface="+mn-lt"/>
                <a:ea typeface="+mn-ea"/>
                <a:cs typeface="+mn-cs"/>
              </a:rPr>
              <a:t>复杂</a:t>
            </a:r>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16</a:t>
            </a:fld>
            <a:endParaRPr lang="en-US" altLang="zh-CN"/>
          </a:p>
        </p:txBody>
      </p:sp>
    </p:spTree>
    <p:extLst>
      <p:ext uri="{BB962C8B-B14F-4D97-AF65-F5344CB8AC3E}">
        <p14:creationId xmlns:p14="http://schemas.microsoft.com/office/powerpoint/2010/main" val="35950519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Since different networks have different practices and goals we can’t reduce the preferred routes to a single weight number attached to links.</a:t>
            </a:r>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82AABC0-BA95-4429-AD3F-56AEC1713B9E}" type="slidenum">
              <a:rPr lang="en-US" altLang="zh-CN" smtClean="0"/>
              <a:pPr/>
              <a:t>170</a:t>
            </a:fld>
            <a:endParaRPr lang="en-US" altLang="zh-CN"/>
          </a:p>
        </p:txBody>
      </p:sp>
    </p:spTree>
    <p:extLst>
      <p:ext uri="{BB962C8B-B14F-4D97-AF65-F5344CB8AC3E}">
        <p14:creationId xmlns:p14="http://schemas.microsoft.com/office/powerpoint/2010/main" val="32043158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This is a repeat of earlier “routing for mobile hosts” which was modeled on the mobile IP protocol</a:t>
            </a:r>
          </a:p>
        </p:txBody>
      </p:sp>
      <p:sp>
        <p:nvSpPr>
          <p:cNvPr id="241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00F4E6-4880-4E6C-BC80-000941F7ADAD}" type="slidenum">
              <a:rPr lang="en-US" altLang="zh-CN" smtClean="0"/>
              <a:pPr/>
              <a:t>174</a:t>
            </a:fld>
            <a:endParaRPr lang="en-US" altLang="zh-CN"/>
          </a:p>
        </p:txBody>
      </p:sp>
    </p:spTree>
    <p:extLst>
      <p:ext uri="{BB962C8B-B14F-4D97-AF65-F5344CB8AC3E}">
        <p14:creationId xmlns:p14="http://schemas.microsoft.com/office/powerpoint/2010/main" val="192778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澄清无线路由器（转发器，将本地的局域网挂载到</a:t>
            </a:r>
            <a:r>
              <a:rPr lang="en-US" altLang="zh-CN" dirty="0"/>
              <a:t>Internet</a:t>
            </a:r>
            <a:r>
              <a:rPr lang="zh-CN" altLang="en-US" dirty="0"/>
              <a:t>上）与一般意义上的路由器之间的差别。</a:t>
            </a:r>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17</a:t>
            </a:fld>
            <a:endParaRPr lang="en-US" altLang="zh-CN"/>
          </a:p>
        </p:txBody>
      </p:sp>
    </p:spTree>
    <p:extLst>
      <p:ext uri="{BB962C8B-B14F-4D97-AF65-F5344CB8AC3E}">
        <p14:creationId xmlns:p14="http://schemas.microsoft.com/office/powerpoint/2010/main" val="3372374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143000"/>
            <a:ext cx="82296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sz="800" smtClean="0">
                <a:ea typeface="+mn-ea"/>
              </a:defRPr>
            </a:lvl1pPr>
          </a:lstStyle>
          <a:p>
            <a:pPr>
              <a:defRPr/>
            </a:pPr>
            <a:r>
              <a:rPr lang="en-US"/>
              <a:t>Computer Networks, Chapter 5 The Network Layer</a:t>
            </a:r>
            <a:endParaRPr lang="en-US" dirty="0"/>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fld id="{E72F8DF8-3BEB-4E7D-B2AA-A2B563D54388}" type="slidenum">
              <a:rPr lang="en-US" altLang="zh-CN"/>
              <a:pPr>
                <a:defRPr/>
              </a:pPr>
              <a:t>‹#›</a:t>
            </a:fld>
            <a:endParaRPr lang="en-US" altLang="zh-CN"/>
          </a:p>
        </p:txBody>
      </p:sp>
    </p:spTree>
    <p:extLst>
      <p:ext uri="{BB962C8B-B14F-4D97-AF65-F5344CB8AC3E}">
        <p14:creationId xmlns:p14="http://schemas.microsoft.com/office/powerpoint/2010/main" val="1719476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5"/>
          <p:cNvSpPr>
            <a:spLocks noGrp="1" noChangeArrowheads="1"/>
          </p:cNvSpPr>
          <p:nvPr>
            <p:ph type="ftr" sz="quarter" idx="10"/>
          </p:nvPr>
        </p:nvSpPr>
        <p:spPr>
          <a:xfrm>
            <a:off x="304800" y="6572250"/>
            <a:ext cx="8610600" cy="276225"/>
          </a:xfrm>
        </p:spPr>
        <p:txBody>
          <a:bodyPr/>
          <a:lstStyle>
            <a:lvl1pPr algn="ctr" fontAlgn="auto">
              <a:spcBef>
                <a:spcPts val="0"/>
              </a:spcBef>
              <a:spcAft>
                <a:spcPts val="0"/>
              </a:spcAft>
              <a:defRPr sz="800" i="1" smtClean="0">
                <a:latin typeface="Arial" pitchFamily="34" charset="0"/>
                <a:ea typeface="+mn-ea"/>
                <a:cs typeface="Arial" pitchFamily="34" charset="0"/>
              </a:defRPr>
            </a:lvl1pPr>
          </a:lstStyle>
          <a:p>
            <a:pPr>
              <a:defRPr/>
            </a:pPr>
            <a:r>
              <a:rPr lang="en-US"/>
              <a:t>Computer Networks, Chapter 5 The Network Layer</a:t>
            </a:r>
            <a:endParaRPr lang="en-US" dirty="0"/>
          </a:p>
        </p:txBody>
      </p:sp>
    </p:spTree>
    <p:extLst>
      <p:ext uri="{BB962C8B-B14F-4D97-AF65-F5344CB8AC3E}">
        <p14:creationId xmlns:p14="http://schemas.microsoft.com/office/powerpoint/2010/main" val="3560583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457200" y="1143000"/>
            <a:ext cx="41148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500410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457200" y="1143001"/>
            <a:ext cx="8229600" cy="11239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457200" y="2266950"/>
            <a:ext cx="4114800" cy="374332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2"/>
          </p:nvPr>
        </p:nvSpPr>
        <p:spPr>
          <a:ln/>
        </p:spPr>
        <p:txBody>
          <a:bodyPr/>
          <a:lstStyle>
            <a:lvl1pPr>
              <a:defRPr/>
            </a:lvl1p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239955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381124" y="1990725"/>
            <a:ext cx="73152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4044811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914399" y="1610713"/>
            <a:ext cx="7790214"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2011760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endParaRPr lang="en-US" altLang="zh-CN"/>
          </a:p>
        </p:txBody>
      </p:sp>
      <p:sp>
        <p:nvSpPr>
          <p:cNvPr id="3" name="Rectangle 25"/>
          <p:cNvSpPr>
            <a:spLocks noGrp="1" noChangeArrowheads="1"/>
          </p:cNvSpPr>
          <p:nvPr>
            <p:ph type="ftr" sz="quarter" idx="11"/>
          </p:nvPr>
        </p:nvSpPr>
        <p:spPr/>
        <p:txBody>
          <a:bodyPr/>
          <a:lstStyle>
            <a:lvl1pPr>
              <a:defRPr smtClean="0"/>
            </a:lvl1pPr>
          </a:lstStyle>
          <a:p>
            <a:pPr>
              <a:defRPr/>
            </a:pPr>
            <a:r>
              <a:rPr lang="en-US" altLang="zh-CN"/>
              <a:t>Computer Networks, Chapter 5 The Network Layer</a:t>
            </a:r>
          </a:p>
        </p:txBody>
      </p:sp>
      <p:sp>
        <p:nvSpPr>
          <p:cNvPr id="4" name="Rectangle 2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fld id="{C8E49D09-55AD-4B77-AE06-399EC13D3F1B}" type="slidenum">
              <a:rPr lang="zh-CN" altLang="en-US"/>
              <a:pPr>
                <a:defRPr/>
              </a:pPr>
              <a:t>‹#›</a:t>
            </a:fld>
            <a:endParaRPr lang="en-US" altLang="zh-CN"/>
          </a:p>
        </p:txBody>
      </p:sp>
    </p:spTree>
    <p:extLst>
      <p:ext uri="{BB962C8B-B14F-4D97-AF65-F5344CB8AC3E}">
        <p14:creationId xmlns:p14="http://schemas.microsoft.com/office/powerpoint/2010/main" val="469015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282700"/>
            <a:ext cx="3598862" cy="448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8350" y="1282700"/>
            <a:ext cx="3600450" cy="448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endParaRPr lang="en-US" altLang="zh-CN"/>
          </a:p>
        </p:txBody>
      </p:sp>
      <p:sp>
        <p:nvSpPr>
          <p:cNvPr id="6" name="Rectangle 25"/>
          <p:cNvSpPr>
            <a:spLocks noGrp="1" noChangeArrowheads="1"/>
          </p:cNvSpPr>
          <p:nvPr>
            <p:ph type="ftr" sz="quarter" idx="11"/>
          </p:nvPr>
        </p:nvSpPr>
        <p:spPr/>
        <p:txBody>
          <a:bodyPr/>
          <a:lstStyle>
            <a:lvl1pPr>
              <a:defRPr smtClean="0"/>
            </a:lvl1pPr>
          </a:lstStyle>
          <a:p>
            <a:pPr>
              <a:defRPr/>
            </a:pPr>
            <a:r>
              <a:rPr lang="en-US" altLang="zh-CN"/>
              <a:t>Computer Networks, Chapter 5 The Network Layer</a:t>
            </a:r>
          </a:p>
        </p:txBody>
      </p:sp>
      <p:sp>
        <p:nvSpPr>
          <p:cNvPr id="7" name="Rectangle 2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fld id="{570CA4AB-E66C-467C-BE63-EC85EB7B174A}" type="slidenum">
              <a:rPr lang="zh-CN" altLang="en-US"/>
              <a:pPr>
                <a:defRPr/>
              </a:pPr>
              <a:t>‹#›</a:t>
            </a:fld>
            <a:endParaRPr lang="en-US" altLang="zh-CN"/>
          </a:p>
        </p:txBody>
      </p:sp>
    </p:spTree>
    <p:extLst>
      <p:ext uri="{BB962C8B-B14F-4D97-AF65-F5344CB8AC3E}">
        <p14:creationId xmlns:p14="http://schemas.microsoft.com/office/powerpoint/2010/main" val="49050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80772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827088" y="1282700"/>
            <a:ext cx="7351712" cy="21653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7088" y="3600450"/>
            <a:ext cx="7351712" cy="21653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endParaRPr lang="en-US" altLang="zh-CN"/>
          </a:p>
        </p:txBody>
      </p:sp>
      <p:sp>
        <p:nvSpPr>
          <p:cNvPr id="6" name="Rectangle 25"/>
          <p:cNvSpPr>
            <a:spLocks noGrp="1" noChangeArrowheads="1"/>
          </p:cNvSpPr>
          <p:nvPr>
            <p:ph type="ftr" sz="quarter" idx="11"/>
          </p:nvPr>
        </p:nvSpPr>
        <p:spPr/>
        <p:txBody>
          <a:bodyPr/>
          <a:lstStyle>
            <a:lvl1pPr>
              <a:defRPr smtClean="0"/>
            </a:lvl1pPr>
          </a:lstStyle>
          <a:p>
            <a:pPr>
              <a:defRPr/>
            </a:pPr>
            <a:r>
              <a:rPr lang="en-US" altLang="zh-CN"/>
              <a:t>Computer Networks, Chapter 5 The Network Layer</a:t>
            </a:r>
          </a:p>
        </p:txBody>
      </p:sp>
      <p:sp>
        <p:nvSpPr>
          <p:cNvPr id="7" name="Rectangle 2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fld id="{91378250-9CB1-4529-AFC5-205C9F207D1F}" type="slidenum">
              <a:rPr lang="zh-CN" altLang="en-US"/>
              <a:pPr>
                <a:defRPr/>
              </a:pPr>
              <a:t>‹#›</a:t>
            </a:fld>
            <a:endParaRPr lang="en-US" altLang="zh-CN"/>
          </a:p>
        </p:txBody>
      </p:sp>
    </p:spTree>
    <p:extLst>
      <p:ext uri="{BB962C8B-B14F-4D97-AF65-F5344CB8AC3E}">
        <p14:creationId xmlns:p14="http://schemas.microsoft.com/office/powerpoint/2010/main" val="1452283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endParaRPr lang="en-US" altLang="zh-CN"/>
          </a:p>
        </p:txBody>
      </p:sp>
      <p:sp>
        <p:nvSpPr>
          <p:cNvPr id="4" name="Rectangle 25"/>
          <p:cNvSpPr>
            <a:spLocks noGrp="1" noChangeArrowheads="1"/>
          </p:cNvSpPr>
          <p:nvPr>
            <p:ph type="ftr" sz="quarter" idx="11"/>
          </p:nvPr>
        </p:nvSpPr>
        <p:spPr/>
        <p:txBody>
          <a:bodyPr/>
          <a:lstStyle>
            <a:lvl1pPr>
              <a:defRPr smtClean="0"/>
            </a:lvl1pPr>
          </a:lstStyle>
          <a:p>
            <a:pPr>
              <a:defRPr/>
            </a:pPr>
            <a:r>
              <a:rPr lang="en-US" altLang="zh-CN"/>
              <a:t>Computer Networks, Chapter 5 The Network Layer</a:t>
            </a:r>
          </a:p>
        </p:txBody>
      </p:sp>
      <p:sp>
        <p:nvSpPr>
          <p:cNvPr id="5" name="Rectangle 2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fld id="{093EC794-061D-4949-BF91-AA9D0CDDEA6C}" type="slidenum">
              <a:rPr lang="zh-CN" altLang="en-US"/>
              <a:pPr>
                <a:defRPr/>
              </a:pPr>
              <a:t>‹#›</a:t>
            </a:fld>
            <a:endParaRPr lang="en-US" altLang="zh-CN"/>
          </a:p>
        </p:txBody>
      </p:sp>
    </p:spTree>
    <p:extLst>
      <p:ext uri="{BB962C8B-B14F-4D97-AF65-F5344CB8AC3E}">
        <p14:creationId xmlns:p14="http://schemas.microsoft.com/office/powerpoint/2010/main" val="417936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1381125" y="1590675"/>
            <a:ext cx="73152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Rectangle 5"/>
          <p:cNvSpPr>
            <a:spLocks noGrp="1" noChangeArrowheads="1"/>
          </p:cNvSpPr>
          <p:nvPr>
            <p:ph type="ftr" sz="quarter" idx="3"/>
          </p:nvPr>
        </p:nvSpPr>
        <p:spPr bwMode="auto">
          <a:xfrm>
            <a:off x="0" y="6553200"/>
            <a:ext cx="914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800" i="1" smtClean="0">
                <a:ea typeface="宋体" panose="02010600030101010101" pitchFamily="2" charset="-122"/>
              </a:defRPr>
            </a:lvl1pPr>
          </a:lstStyle>
          <a:p>
            <a:pPr>
              <a:defRPr/>
            </a:pPr>
            <a:r>
              <a:rPr lang="en-US" altLang="zh-CN"/>
              <a:t>Computer Networks, Chapter 5 The Network Layer</a:t>
            </a:r>
            <a:endParaRPr lang="en-US" altLang="zh-CN" i="0"/>
          </a:p>
        </p:txBody>
      </p:sp>
    </p:spTree>
  </p:cSld>
  <p:clrMap bg1="lt1" tx1="dk1" bg2="lt2" tx2="dk2" accent1="accent1" accent2="accent2" accent3="accent3" accent4="accent4" accent5="accent5" accent6="accent6" hlink="hlink" folHlink="folHlink"/>
  <p:sldLayoutIdLst>
    <p:sldLayoutId id="2147483721" r:id="rId1"/>
    <p:sldLayoutId id="2147483716" r:id="rId2"/>
    <p:sldLayoutId id="2147483717" r:id="rId3"/>
    <p:sldLayoutId id="2147483718" r:id="rId4"/>
    <p:sldLayoutId id="2147483719" r:id="rId5"/>
    <p:sldLayoutId id="2147483722" r:id="rId6"/>
    <p:sldLayoutId id="2147483723" r:id="rId7"/>
    <p:sldLayoutId id="2147483724" r:id="rId8"/>
    <p:sldLayoutId id="2147483725" r:id="rId9"/>
    <p:sldLayoutId id="2147483726" r:id="rId10"/>
  </p:sldLayoutIdLst>
  <p:hf sldNum="0" hdr="0" dt="0"/>
  <p:txStyles>
    <p:titleStyle>
      <a:lvl1pPr algn="ctr" rtl="0" eaLnBrk="0" fontAlgn="base" hangingPunct="0">
        <a:spcBef>
          <a:spcPct val="0"/>
        </a:spcBef>
        <a:spcAft>
          <a:spcPct val="0"/>
        </a:spcAft>
        <a:defRPr sz="3600">
          <a:solidFill>
            <a:srgbClr val="FF0000"/>
          </a:solidFill>
          <a:latin typeface="Arial" pitchFamily="34" charset="0"/>
          <a:ea typeface="+mj-ea"/>
          <a:cs typeface="Arial" pitchFamily="34" charset="0"/>
        </a:defRPr>
      </a:lvl1pPr>
      <a:lvl2pPr algn="ctr" rtl="0" eaLnBrk="0" fontAlgn="base" hangingPunct="0">
        <a:spcBef>
          <a:spcPct val="0"/>
        </a:spcBef>
        <a:spcAft>
          <a:spcPct val="0"/>
        </a:spcAft>
        <a:defRPr sz="3600">
          <a:solidFill>
            <a:srgbClr val="FF0000"/>
          </a:solidFill>
          <a:latin typeface="Arial" charset="0"/>
          <a:cs typeface="Arial" charset="0"/>
        </a:defRPr>
      </a:lvl2pPr>
      <a:lvl3pPr algn="ctr" rtl="0" eaLnBrk="0" fontAlgn="base" hangingPunct="0">
        <a:spcBef>
          <a:spcPct val="0"/>
        </a:spcBef>
        <a:spcAft>
          <a:spcPct val="0"/>
        </a:spcAft>
        <a:defRPr sz="3600">
          <a:solidFill>
            <a:srgbClr val="FF0000"/>
          </a:solidFill>
          <a:latin typeface="Arial" charset="0"/>
          <a:cs typeface="Arial" charset="0"/>
        </a:defRPr>
      </a:lvl3pPr>
      <a:lvl4pPr algn="ctr" rtl="0" eaLnBrk="0" fontAlgn="base" hangingPunct="0">
        <a:spcBef>
          <a:spcPct val="0"/>
        </a:spcBef>
        <a:spcAft>
          <a:spcPct val="0"/>
        </a:spcAft>
        <a:defRPr sz="3600">
          <a:solidFill>
            <a:srgbClr val="FF0000"/>
          </a:solidFill>
          <a:latin typeface="Arial" charset="0"/>
          <a:cs typeface="Arial" charset="0"/>
        </a:defRPr>
      </a:lvl4pPr>
      <a:lvl5pPr algn="ctr" rtl="0" eaLnBrk="0" fontAlgn="base" hangingPunct="0">
        <a:spcBef>
          <a:spcPct val="0"/>
        </a:spcBef>
        <a:spcAft>
          <a:spcPct val="0"/>
        </a:spcAft>
        <a:defRPr sz="3600">
          <a:solidFill>
            <a:srgbClr val="FF0000"/>
          </a:solidFill>
          <a:latin typeface="Arial" charset="0"/>
          <a:cs typeface="Arial" charset="0"/>
        </a:defRPr>
      </a:lvl5pPr>
      <a:lvl6pPr marL="457200" algn="ctr" rtl="0" eaLnBrk="1" fontAlgn="base" hangingPunct="1">
        <a:spcBef>
          <a:spcPct val="0"/>
        </a:spcBef>
        <a:spcAft>
          <a:spcPct val="0"/>
        </a:spcAft>
        <a:defRPr sz="4400">
          <a:solidFill>
            <a:srgbClr val="FF0000"/>
          </a:solidFill>
          <a:latin typeface="Times New Roman" pitchFamily="18" charset="0"/>
        </a:defRPr>
      </a:lvl6pPr>
      <a:lvl7pPr marL="914400" algn="ctr" rtl="0" eaLnBrk="1" fontAlgn="base" hangingPunct="1">
        <a:spcBef>
          <a:spcPct val="0"/>
        </a:spcBef>
        <a:spcAft>
          <a:spcPct val="0"/>
        </a:spcAft>
        <a:defRPr sz="4400">
          <a:solidFill>
            <a:srgbClr val="FF0000"/>
          </a:solidFill>
          <a:latin typeface="Times New Roman" pitchFamily="18" charset="0"/>
        </a:defRPr>
      </a:lvl7pPr>
      <a:lvl8pPr marL="1371600" algn="ctr" rtl="0" eaLnBrk="1" fontAlgn="base" hangingPunct="1">
        <a:spcBef>
          <a:spcPct val="0"/>
        </a:spcBef>
        <a:spcAft>
          <a:spcPct val="0"/>
        </a:spcAft>
        <a:defRPr sz="4400">
          <a:solidFill>
            <a:srgbClr val="FF0000"/>
          </a:solidFill>
          <a:latin typeface="Times New Roman" pitchFamily="18" charset="0"/>
        </a:defRPr>
      </a:lvl8pPr>
      <a:lvl9pPr marL="1828800" algn="ctr" rtl="0" eaLnBrk="1" fontAlgn="base" hangingPunct="1">
        <a:spcBef>
          <a:spcPct val="0"/>
        </a:spcBef>
        <a:spcAft>
          <a:spcPct val="0"/>
        </a:spcAft>
        <a:defRPr sz="4400">
          <a:solidFill>
            <a:srgbClr val="FF0000"/>
          </a:solidFill>
          <a:latin typeface="Times New Roman" pitchFamily="18" charset="0"/>
        </a:defRPr>
      </a:lvl9pPr>
    </p:titleStyle>
    <p:bodyStyle>
      <a:lvl1pPr algn="l" rtl="0" eaLnBrk="0" fontAlgn="base" hangingPunct="0">
        <a:spcBef>
          <a:spcPts val="1800"/>
        </a:spcBef>
        <a:spcAft>
          <a:spcPct val="0"/>
        </a:spcAft>
        <a:buClr>
          <a:srgbClr val="0000FF"/>
        </a:buClr>
        <a:buFont typeface="Arial" panose="020B0604020202020204" pitchFamily="34" charset="0"/>
        <a:defRPr sz="2400">
          <a:solidFill>
            <a:schemeClr val="tx1"/>
          </a:solidFill>
          <a:latin typeface="Arial" pitchFamily="34" charset="0"/>
          <a:ea typeface="+mn-ea"/>
          <a:cs typeface="Arial" pitchFamily="34" charset="0"/>
        </a:defRPr>
      </a:lvl1pPr>
      <a:lvl2pPr marL="457200" indent="-457200" algn="l" rtl="0" eaLnBrk="0" fontAlgn="base" hangingPunct="0">
        <a:spcBef>
          <a:spcPts val="600"/>
        </a:spcBef>
        <a:spcAft>
          <a:spcPct val="0"/>
        </a:spcAft>
        <a:buClr>
          <a:srgbClr val="0000FF"/>
        </a:buClr>
        <a:buFont typeface="Arial" panose="020B0604020202020204" pitchFamily="34" charset="0"/>
        <a:buChar char="•"/>
        <a:defRPr sz="2400">
          <a:solidFill>
            <a:schemeClr val="tx1"/>
          </a:solidFill>
          <a:latin typeface="Arial" pitchFamily="34" charset="0"/>
          <a:cs typeface="Arial" pitchFamily="34" charset="0"/>
        </a:defRPr>
      </a:lvl2pPr>
      <a:lvl3pPr marL="800100" indent="-342900" algn="l" rtl="0" eaLnBrk="0" fontAlgn="base" hangingPunct="0">
        <a:spcBef>
          <a:spcPct val="20000"/>
        </a:spcBef>
        <a:spcAft>
          <a:spcPct val="0"/>
        </a:spcAft>
        <a:buClr>
          <a:srgbClr val="0000FF"/>
        </a:buClr>
        <a:buFont typeface="Arial" panose="020B0604020202020204" pitchFamily="34" charset="0"/>
        <a:buChar char="−"/>
        <a:defRPr sz="2000">
          <a:solidFill>
            <a:schemeClr val="tx1"/>
          </a:solidFill>
          <a:latin typeface="Arial" pitchFamily="34" charset="0"/>
          <a:cs typeface="Arial" pitchFamily="34" charset="0"/>
        </a:defRPr>
      </a:lvl3pPr>
      <a:lvl4pPr marL="1028700" indent="-228600" algn="l" rtl="0" eaLnBrk="0" fontAlgn="base" hangingPunct="0">
        <a:spcBef>
          <a:spcPct val="20000"/>
        </a:spcBef>
        <a:spcAft>
          <a:spcPct val="0"/>
        </a:spcAft>
        <a:buClr>
          <a:srgbClr val="0000FF"/>
        </a:buClr>
        <a:buFont typeface="Arial" panose="020B0604020202020204" pitchFamily="34" charset="0"/>
        <a:buChar char="»"/>
        <a:defRPr>
          <a:solidFill>
            <a:schemeClr val="tx1"/>
          </a:solidFill>
          <a:latin typeface="Arial" pitchFamily="34" charset="0"/>
          <a:cs typeface="Arial" pitchFamily="34" charset="0"/>
        </a:defRPr>
      </a:lvl4pPr>
      <a:lvl5pPr marL="1257300" indent="-228600" algn="l" rtl="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itchFamily="34" charset="0"/>
          <a:cs typeface="Arial" pitchFamily="34" charset="0"/>
        </a:defRPr>
      </a:lvl5pPr>
      <a:lvl6pPr marL="2667000" indent="-381000" algn="l" rtl="0" eaLnBrk="1" fontAlgn="base" hangingPunct="1">
        <a:spcBef>
          <a:spcPct val="20000"/>
        </a:spcBef>
        <a:spcAft>
          <a:spcPct val="0"/>
        </a:spcAft>
        <a:buClr>
          <a:schemeClr val="accent2"/>
        </a:buClr>
        <a:buChar char="»"/>
        <a:defRPr sz="2000">
          <a:solidFill>
            <a:schemeClr val="tx1"/>
          </a:solidFill>
          <a:latin typeface="+mn-lt"/>
        </a:defRPr>
      </a:lvl6pPr>
      <a:lvl7pPr marL="3124200" indent="-381000" algn="l" rtl="0" eaLnBrk="1" fontAlgn="base" hangingPunct="1">
        <a:spcBef>
          <a:spcPct val="20000"/>
        </a:spcBef>
        <a:spcAft>
          <a:spcPct val="0"/>
        </a:spcAft>
        <a:buClr>
          <a:schemeClr val="accent2"/>
        </a:buClr>
        <a:buChar char="»"/>
        <a:defRPr sz="2000">
          <a:solidFill>
            <a:schemeClr val="tx1"/>
          </a:solidFill>
          <a:latin typeface="+mn-lt"/>
        </a:defRPr>
      </a:lvl7pPr>
      <a:lvl8pPr marL="3581400" indent="-381000" algn="l" rtl="0" eaLnBrk="1" fontAlgn="base" hangingPunct="1">
        <a:spcBef>
          <a:spcPct val="20000"/>
        </a:spcBef>
        <a:spcAft>
          <a:spcPct val="0"/>
        </a:spcAft>
        <a:buClr>
          <a:schemeClr val="accent2"/>
        </a:buClr>
        <a:buChar char="»"/>
        <a:defRPr sz="2000">
          <a:solidFill>
            <a:schemeClr val="tx1"/>
          </a:solidFill>
          <a:latin typeface="+mn-lt"/>
        </a:defRPr>
      </a:lvl8pPr>
      <a:lvl9pPr marL="4038600" indent="-381000" algn="l" rtl="0" eaLnBrk="1" fontAlgn="base" hangingPunct="1">
        <a:spcBef>
          <a:spcPct val="20000"/>
        </a:spcBef>
        <a:spcAft>
          <a:spcPct val="0"/>
        </a:spcAft>
        <a:buClr>
          <a:schemeClr val="accent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emf"/><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emf"/><Relationship Id="rId4" Type="http://schemas.openxmlformats.org/officeDocument/2006/relationships/image" Target="../media/image22.png"/><Relationship Id="rId9" Type="http://schemas.openxmlformats.org/officeDocument/2006/relationships/image" Target="../media/image27.emf"/><Relationship Id="rId1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53.wmf"/></Relationships>
</file>

<file path=ppt/slides/_rels/slide1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21.png"/><Relationship Id="rId7" Type="http://schemas.openxmlformats.org/officeDocument/2006/relationships/image" Target="../media/image30.emf"/><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0.png"/><Relationship Id="rId16"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29.emf"/><Relationship Id="rId11" Type="http://schemas.openxmlformats.org/officeDocument/2006/relationships/image" Target="../media/image38.png"/><Relationship Id="rId5" Type="http://schemas.openxmlformats.org/officeDocument/2006/relationships/image" Target="../media/image27.emf"/><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24.emf"/><Relationship Id="rId9" Type="http://schemas.openxmlformats.org/officeDocument/2006/relationships/image" Target="../media/image36.png"/><Relationship Id="rId14" Type="http://schemas.openxmlformats.org/officeDocument/2006/relationships/image" Target="../media/image41.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56.jpeg"/><Relationship Id="rId5" Type="http://schemas.openxmlformats.org/officeDocument/2006/relationships/image" Target="../media/image155.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21.png"/><Relationship Id="rId7" Type="http://schemas.openxmlformats.org/officeDocument/2006/relationships/image" Target="../media/image30.emf"/><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20.png"/><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29.emf"/><Relationship Id="rId11" Type="http://schemas.openxmlformats.org/officeDocument/2006/relationships/image" Target="../media/image50.png"/><Relationship Id="rId5" Type="http://schemas.openxmlformats.org/officeDocument/2006/relationships/image" Target="../media/image27.emf"/><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24.emf"/><Relationship Id="rId9" Type="http://schemas.openxmlformats.org/officeDocument/2006/relationships/image" Target="../media/image48.png"/><Relationship Id="rId14" Type="http://schemas.openxmlformats.org/officeDocument/2006/relationships/image" Target="../media/image53.png"/></Relationships>
</file>

<file path=ppt/slides/_rels/slide1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13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emf"/></Relationships>
</file>

<file path=ppt/slides/_rels/slide13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5.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3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png"/><Relationship Id="rId1" Type="http://schemas.openxmlformats.org/officeDocument/2006/relationships/slideLayout" Target="../slideLayouts/slideLayout5.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emf"/></Relationships>
</file>

<file path=ppt/slides/_rels/slide1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xml"/><Relationship Id="rId4" Type="http://schemas.openxmlformats.org/officeDocument/2006/relationships/image" Target="../media/image203.png"/></Relationships>
</file>

<file path=ppt/slides/_rels/slide14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xml"/><Relationship Id="rId4" Type="http://schemas.openxmlformats.org/officeDocument/2006/relationships/image" Target="../media/image20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15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212.png"/><Relationship Id="rId4" Type="http://schemas.openxmlformats.org/officeDocument/2006/relationships/image" Target="../media/image211.emf"/></Relationships>
</file>

<file path=ppt/slides/_rels/slide15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png"/><Relationship Id="rId3" Type="http://schemas.openxmlformats.org/officeDocument/2006/relationships/audio" Target="../media/audio3.wav"/><Relationship Id="rId7" Type="http://schemas.openxmlformats.org/officeDocument/2006/relationships/image" Target="../media/image227.png"/><Relationship Id="rId12" Type="http://schemas.openxmlformats.org/officeDocument/2006/relationships/image" Target="../media/image232.png"/><Relationship Id="rId2" Type="http://schemas.openxmlformats.org/officeDocument/2006/relationships/audio" Target="../media/audio2.wav"/><Relationship Id="rId1" Type="http://schemas.openxmlformats.org/officeDocument/2006/relationships/slideLayout" Target="../slideLayouts/slideLayout1.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png"/></Relationships>
</file>

<file path=ppt/slides/_rels/slide16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237.png"/></Relationships>
</file>

<file path=ppt/slides/_rels/slide16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4" Type="http://schemas.openxmlformats.org/officeDocument/2006/relationships/image" Target="../media/image13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emf"/><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37.emf"/><Relationship Id="rId5" Type="http://schemas.openxmlformats.org/officeDocument/2006/relationships/image" Target="../media/image136.png"/><Relationship Id="rId4" Type="http://schemas.openxmlformats.org/officeDocument/2006/relationships/image" Target="../media/image13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676275"/>
            <a:ext cx="9144000" cy="1143000"/>
          </a:xfrm>
        </p:spPr>
        <p:txBody>
          <a:bodyPr/>
          <a:lstStyle/>
          <a:p>
            <a:r>
              <a:rPr lang="en-US" altLang="zh-CN">
                <a:ea typeface="宋体" panose="02010600030101010101" pitchFamily="2" charset="-122"/>
              </a:rPr>
              <a:t>Network Layer</a:t>
            </a:r>
            <a:br>
              <a:rPr lang="en-US" altLang="zh-CN">
                <a:ea typeface="宋体" panose="02010600030101010101" pitchFamily="2" charset="-122"/>
              </a:rPr>
            </a:br>
            <a:r>
              <a:rPr lang="en-US" altLang="zh-CN" sz="2400">
                <a:solidFill>
                  <a:srgbClr val="7F7F7F"/>
                </a:solidFill>
                <a:ea typeface="宋体" panose="02010600030101010101" pitchFamily="2" charset="-122"/>
              </a:rPr>
              <a:t>Chapter 5</a:t>
            </a:r>
            <a:endParaRPr lang="en-US" altLang="zh-CN">
              <a:ea typeface="宋体" panose="02010600030101010101" pitchFamily="2" charset="-122"/>
            </a:endParaRPr>
          </a:p>
        </p:txBody>
      </p:sp>
      <p:sp>
        <p:nvSpPr>
          <p:cNvPr id="9219"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220" name="Subtitle 2"/>
          <p:cNvSpPr>
            <a:spLocks noGrp="1"/>
          </p:cNvSpPr>
          <p:nvPr>
            <p:ph idx="1"/>
          </p:nvPr>
        </p:nvSpPr>
        <p:spPr>
          <a:xfrm>
            <a:off x="1257300" y="1990725"/>
            <a:ext cx="6686550" cy="4019550"/>
          </a:xfrm>
        </p:spPr>
        <p:txBody>
          <a:bodyPr/>
          <a:lstStyle/>
          <a:p>
            <a:pPr lvl="1"/>
            <a:r>
              <a:rPr lang="en-US" altLang="zh-CN" dirty="0">
                <a:ea typeface="宋体" panose="02010600030101010101" pitchFamily="2" charset="-122"/>
              </a:rPr>
              <a:t>Design Issues</a:t>
            </a:r>
          </a:p>
          <a:p>
            <a:pPr lvl="1"/>
            <a:r>
              <a:rPr lang="en-US" altLang="zh-CN" dirty="0">
                <a:ea typeface="宋体" panose="02010600030101010101" pitchFamily="2" charset="-122"/>
              </a:rPr>
              <a:t>Routing Algorithms</a:t>
            </a:r>
          </a:p>
          <a:p>
            <a:pPr lvl="1"/>
            <a:r>
              <a:rPr lang="en-US" altLang="zh-CN" dirty="0">
                <a:ea typeface="宋体" panose="02010600030101010101" pitchFamily="2" charset="-122"/>
              </a:rPr>
              <a:t>Congestion Control</a:t>
            </a:r>
          </a:p>
          <a:p>
            <a:pPr lvl="1"/>
            <a:r>
              <a:rPr lang="en-US" altLang="zh-CN" dirty="0">
                <a:ea typeface="宋体" panose="02010600030101010101" pitchFamily="2" charset="-122"/>
              </a:rPr>
              <a:t>Quality of Service</a:t>
            </a:r>
          </a:p>
          <a:p>
            <a:pPr lvl="1"/>
            <a:r>
              <a:rPr lang="en-US" altLang="zh-CN" dirty="0">
                <a:ea typeface="宋体" panose="02010600030101010101" pitchFamily="2" charset="-122"/>
              </a:rPr>
              <a:t>Internetworking</a:t>
            </a:r>
          </a:p>
          <a:p>
            <a:pPr lvl="1"/>
            <a:r>
              <a:rPr lang="en-US" altLang="zh-CN" dirty="0">
                <a:ea typeface="宋体" panose="02010600030101010101" pitchFamily="2" charset="-122"/>
              </a:rPr>
              <a:t>Network Layer of the Internet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Sending request packet in a virtual-circuit network</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grpSp>
        <p:nvGrpSpPr>
          <p:cNvPr id="5" name="Group 7"/>
          <p:cNvGrpSpPr>
            <a:grpSpLocks/>
          </p:cNvGrpSpPr>
          <p:nvPr/>
        </p:nvGrpSpPr>
        <p:grpSpPr bwMode="auto">
          <a:xfrm>
            <a:off x="500173" y="2549525"/>
            <a:ext cx="7789862" cy="2463800"/>
            <a:chOff x="515333" y="2412935"/>
            <a:chExt cx="7790467" cy="2463865"/>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33" y="2412935"/>
              <a:ext cx="7790467" cy="237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888" y="4652958"/>
              <a:ext cx="132712" cy="22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35" y="1279525"/>
            <a:ext cx="242411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235" y="3233738"/>
            <a:ext cx="333375"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7035" y="4419600"/>
            <a:ext cx="21939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0748" y="4030663"/>
            <a:ext cx="12588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4848" y="2846388"/>
            <a:ext cx="2211387"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2"/>
          <p:cNvGrpSpPr>
            <a:grpSpLocks/>
          </p:cNvGrpSpPr>
          <p:nvPr/>
        </p:nvGrpSpPr>
        <p:grpSpPr bwMode="auto">
          <a:xfrm>
            <a:off x="974835" y="2763838"/>
            <a:ext cx="1828800" cy="346075"/>
            <a:chOff x="990600" y="2627100"/>
            <a:chExt cx="1828800" cy="346500"/>
          </a:xfrm>
        </p:grpSpPr>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0600" y="2743200"/>
              <a:ext cx="1828800" cy="1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7194" y="2627100"/>
              <a:ext cx="1098000" cy="3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3"/>
          <p:cNvGrpSpPr>
            <a:grpSpLocks/>
          </p:cNvGrpSpPr>
          <p:nvPr/>
        </p:nvGrpSpPr>
        <p:grpSpPr bwMode="auto">
          <a:xfrm>
            <a:off x="2605198" y="3043238"/>
            <a:ext cx="1096962" cy="1355725"/>
            <a:chOff x="2620500" y="2906150"/>
            <a:chExt cx="1098000" cy="1356750"/>
          </a:xfrm>
        </p:grpSpPr>
        <p:pic>
          <p:nvPicPr>
            <p:cNvPr id="17"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48000" y="2906150"/>
              <a:ext cx="121500" cy="135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0500" y="3411275"/>
              <a:ext cx="1098000" cy="3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1710" y="4362450"/>
            <a:ext cx="109696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4"/>
          <p:cNvGrpSpPr>
            <a:grpSpLocks/>
          </p:cNvGrpSpPr>
          <p:nvPr/>
        </p:nvGrpSpPr>
        <p:grpSpPr bwMode="auto">
          <a:xfrm>
            <a:off x="6080235" y="4362450"/>
            <a:ext cx="1828800" cy="346075"/>
            <a:chOff x="6095999" y="4225661"/>
            <a:chExt cx="1828800" cy="346500"/>
          </a:xfrm>
        </p:grpSpPr>
        <p:pic>
          <p:nvPicPr>
            <p:cNvPr id="21" name="Picture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5999" y="4282800"/>
              <a:ext cx="18288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1399" y="4225661"/>
              <a:ext cx="1098000" cy="3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41635" y="1112838"/>
            <a:ext cx="20828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1160" y="4981575"/>
            <a:ext cx="20193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61035" y="4972050"/>
            <a:ext cx="20193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86610" y="1169988"/>
            <a:ext cx="1947863"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8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10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125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down)">
                                      <p:cBhvr>
                                        <p:cTn id="64" dur="580">
                                          <p:stCondLst>
                                            <p:cond delay="0"/>
                                          </p:stCondLst>
                                        </p:cTn>
                                        <p:tgtEl>
                                          <p:spTgt spid="26"/>
                                        </p:tgtEl>
                                      </p:cBhvr>
                                    </p:animEffect>
                                    <p:anim calcmode="lin" valueType="num">
                                      <p:cBhvr>
                                        <p:cTn id="65"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70" dur="26">
                                          <p:stCondLst>
                                            <p:cond delay="650"/>
                                          </p:stCondLst>
                                        </p:cTn>
                                        <p:tgtEl>
                                          <p:spTgt spid="26"/>
                                        </p:tgtEl>
                                      </p:cBhvr>
                                      <p:to x="100000" y="60000"/>
                                    </p:animScale>
                                    <p:animScale>
                                      <p:cBhvr>
                                        <p:cTn id="71" dur="166" decel="50000">
                                          <p:stCondLst>
                                            <p:cond delay="676"/>
                                          </p:stCondLst>
                                        </p:cTn>
                                        <p:tgtEl>
                                          <p:spTgt spid="26"/>
                                        </p:tgtEl>
                                      </p:cBhvr>
                                      <p:to x="100000" y="100000"/>
                                    </p:animScale>
                                    <p:animScale>
                                      <p:cBhvr>
                                        <p:cTn id="72" dur="26">
                                          <p:stCondLst>
                                            <p:cond delay="1312"/>
                                          </p:stCondLst>
                                        </p:cTn>
                                        <p:tgtEl>
                                          <p:spTgt spid="26"/>
                                        </p:tgtEl>
                                      </p:cBhvr>
                                      <p:to x="100000" y="80000"/>
                                    </p:animScale>
                                    <p:animScale>
                                      <p:cBhvr>
                                        <p:cTn id="73" dur="166" decel="50000">
                                          <p:stCondLst>
                                            <p:cond delay="1338"/>
                                          </p:stCondLst>
                                        </p:cTn>
                                        <p:tgtEl>
                                          <p:spTgt spid="26"/>
                                        </p:tgtEl>
                                      </p:cBhvr>
                                      <p:to x="100000" y="100000"/>
                                    </p:animScale>
                                    <p:animScale>
                                      <p:cBhvr>
                                        <p:cTn id="74" dur="26">
                                          <p:stCondLst>
                                            <p:cond delay="1642"/>
                                          </p:stCondLst>
                                        </p:cTn>
                                        <p:tgtEl>
                                          <p:spTgt spid="26"/>
                                        </p:tgtEl>
                                      </p:cBhvr>
                                      <p:to x="100000" y="90000"/>
                                    </p:animScale>
                                    <p:animScale>
                                      <p:cBhvr>
                                        <p:cTn id="75" dur="166" decel="50000">
                                          <p:stCondLst>
                                            <p:cond delay="1668"/>
                                          </p:stCondLst>
                                        </p:cTn>
                                        <p:tgtEl>
                                          <p:spTgt spid="26"/>
                                        </p:tgtEl>
                                      </p:cBhvr>
                                      <p:to x="100000" y="100000"/>
                                    </p:animScale>
                                    <p:animScale>
                                      <p:cBhvr>
                                        <p:cTn id="76" dur="26">
                                          <p:stCondLst>
                                            <p:cond delay="1808"/>
                                          </p:stCondLst>
                                        </p:cTn>
                                        <p:tgtEl>
                                          <p:spTgt spid="26"/>
                                        </p:tgtEl>
                                      </p:cBhvr>
                                      <p:to x="100000" y="95000"/>
                                    </p:animScale>
                                    <p:animScale>
                                      <p:cBhvr>
                                        <p:cTn id="77" dur="166" decel="50000">
                                          <p:stCondLst>
                                            <p:cond delay="1834"/>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20835" name="Rectangle 2"/>
          <p:cNvSpPr>
            <a:spLocks noChangeArrowheads="1"/>
          </p:cNvSpPr>
          <p:nvPr/>
        </p:nvSpPr>
        <p:spPr bwMode="auto">
          <a:xfrm>
            <a:off x="228600" y="990600"/>
            <a:ext cx="8686800" cy="5191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Find the error, if any, in the following IPv4 addresses.</a:t>
            </a:r>
          </a:p>
        </p:txBody>
      </p:sp>
      <p:sp>
        <p:nvSpPr>
          <p:cNvPr id="120836" name="Text Box 3"/>
          <p:cNvSpPr txBox="1">
            <a:spLocks noChangeArrowheads="1"/>
          </p:cNvSpPr>
          <p:nvPr/>
        </p:nvSpPr>
        <p:spPr bwMode="auto">
          <a:xfrm>
            <a:off x="458788" y="381000"/>
            <a:ext cx="1674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a:t>
            </a:r>
          </a:p>
        </p:txBody>
      </p:sp>
      <p:pic>
        <p:nvPicPr>
          <p:cNvPr id="1208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447800"/>
            <a:ext cx="3602037"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05" name="Rectangle 5"/>
          <p:cNvSpPr>
            <a:spLocks noChangeArrowheads="1"/>
          </p:cNvSpPr>
          <p:nvPr/>
        </p:nvSpPr>
        <p:spPr bwMode="auto">
          <a:xfrm>
            <a:off x="304800" y="3657600"/>
            <a:ext cx="8686800" cy="230832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a.</a:t>
            </a:r>
            <a:r>
              <a:rPr lang="en-US" altLang="zh-CN" b="1" i="1">
                <a:latin typeface="Calibri" panose="020F0502020204030204" pitchFamily="34" charset="0"/>
                <a:ea typeface="宋体" panose="02010600030101010101" pitchFamily="2" charset="-122"/>
                <a:cs typeface="Calibri" panose="020F0502020204030204" pitchFamily="34" charset="0"/>
              </a:rPr>
              <a:t> There must be no leading zero (045).</a:t>
            </a:r>
          </a:p>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b.</a:t>
            </a:r>
            <a:r>
              <a:rPr lang="en-US" altLang="zh-CN" b="1" i="1">
                <a:latin typeface="Calibri" panose="020F0502020204030204" pitchFamily="34" charset="0"/>
                <a:ea typeface="宋体" panose="02010600030101010101" pitchFamily="2" charset="-122"/>
                <a:cs typeface="Calibri" panose="020F0502020204030204" pitchFamily="34" charset="0"/>
              </a:rPr>
              <a:t> There can be no more than four bytes in IP address.</a:t>
            </a:r>
          </a:p>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c.</a:t>
            </a:r>
            <a:r>
              <a:rPr lang="en-US" altLang="zh-CN" b="1" i="1">
                <a:latin typeface="Calibri" panose="020F0502020204030204" pitchFamily="34" charset="0"/>
                <a:ea typeface="宋体" panose="02010600030101010101" pitchFamily="2" charset="-122"/>
                <a:cs typeface="Calibri" panose="020F0502020204030204" pitchFamily="34" charset="0"/>
              </a:rPr>
              <a:t> Each number needs to be less than or equal to 255.</a:t>
            </a:r>
          </a:p>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d.</a:t>
            </a:r>
            <a:r>
              <a:rPr lang="en-US" altLang="zh-CN" b="1" i="1">
                <a:latin typeface="Calibri" panose="020F0502020204030204" pitchFamily="34" charset="0"/>
                <a:ea typeface="宋体" panose="02010600030101010101" pitchFamily="2" charset="-122"/>
                <a:cs typeface="Calibri" panose="020F0502020204030204" pitchFamily="34" charset="0"/>
              </a:rPr>
              <a:t> A mixture of binary notation and dotted-decimal</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notation is not allowed.</a:t>
            </a:r>
          </a:p>
        </p:txBody>
      </p:sp>
    </p:spTree>
    <p:extLst>
      <p:ext uri="{BB962C8B-B14F-4D97-AF65-F5344CB8AC3E}">
        <p14:creationId xmlns:p14="http://schemas.microsoft.com/office/powerpoint/2010/main" val="844481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205"/>
                                        </p:tgtEl>
                                        <p:attrNameLst>
                                          <p:attrName>style.visibility</p:attrName>
                                        </p:attrNameLst>
                                      </p:cBhvr>
                                      <p:to>
                                        <p:strVal val="visible"/>
                                      </p:to>
                                    </p:set>
                                    <p:animEffect transition="in" filter="blinds(horizontal)">
                                      <p:cBhvr>
                                        <p:cTn id="7" dur="500"/>
                                        <p:tgtEl>
                                          <p:spTgt spid="81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a:ea typeface="宋体" panose="02010600030101010101" pitchFamily="2" charset="-122"/>
              </a:rPr>
              <a:t>Hierarchy in IP Addresses</a:t>
            </a:r>
          </a:p>
        </p:txBody>
      </p:sp>
      <p:sp>
        <p:nvSpPr>
          <p:cNvPr id="12288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22884" name="Rectangle 3"/>
          <p:cNvSpPr>
            <a:spLocks noGrp="1" noChangeArrowheads="1"/>
          </p:cNvSpPr>
          <p:nvPr>
            <p:ph idx="1"/>
          </p:nvPr>
        </p:nvSpPr>
        <p:spPr>
          <a:xfrm>
            <a:off x="914400" y="1492250"/>
            <a:ext cx="7789863" cy="4600575"/>
          </a:xfrm>
        </p:spPr>
        <p:txBody>
          <a:bodyPr/>
          <a:lstStyle/>
          <a:p>
            <a:r>
              <a:rPr lang="en-US" altLang="zh-CN">
                <a:ea typeface="宋体" panose="02010600030101010101" pitchFamily="2" charset="-122"/>
              </a:rPr>
              <a:t>Addresses are allocated in blocks called </a:t>
            </a:r>
            <a:r>
              <a:rPr lang="en-US" altLang="zh-CN" u="sng">
                <a:ea typeface="宋体" panose="02010600030101010101" pitchFamily="2" charset="-122"/>
              </a:rPr>
              <a:t>prefixes</a:t>
            </a:r>
          </a:p>
          <a:p>
            <a:pPr lvl="1"/>
            <a:r>
              <a:rPr lang="en-US" altLang="zh-CN">
                <a:ea typeface="宋体" panose="02010600030101010101" pitchFamily="2" charset="-122"/>
              </a:rPr>
              <a:t>Prefix is determined by the network portion</a:t>
            </a:r>
          </a:p>
          <a:p>
            <a:pPr lvl="1"/>
            <a:r>
              <a:rPr lang="en-US" altLang="zh-CN">
                <a:ea typeface="宋体" panose="02010600030101010101" pitchFamily="2" charset="-122"/>
              </a:rPr>
              <a:t>Has 2</a:t>
            </a:r>
            <a:r>
              <a:rPr lang="en-US" altLang="zh-CN" baseline="30000">
                <a:ea typeface="宋体" panose="02010600030101010101" pitchFamily="2" charset="-122"/>
              </a:rPr>
              <a:t>L</a:t>
            </a:r>
            <a:r>
              <a:rPr lang="en-US" altLang="zh-CN">
                <a:ea typeface="宋体" panose="02010600030101010101" pitchFamily="2" charset="-122"/>
              </a:rPr>
              <a:t> addresses aligned on 2</a:t>
            </a:r>
            <a:r>
              <a:rPr lang="en-US" altLang="zh-CN" baseline="30000">
                <a:ea typeface="宋体" panose="02010600030101010101" pitchFamily="2" charset="-122"/>
              </a:rPr>
              <a:t>L</a:t>
            </a:r>
            <a:r>
              <a:rPr lang="en-US" altLang="zh-CN">
                <a:ea typeface="宋体" panose="02010600030101010101" pitchFamily="2" charset="-122"/>
              </a:rPr>
              <a:t> boundary</a:t>
            </a:r>
          </a:p>
          <a:p>
            <a:pPr lvl="1"/>
            <a:r>
              <a:rPr lang="en-US" altLang="zh-CN">
                <a:ea typeface="宋体" panose="02010600030101010101" pitchFamily="2" charset="-122"/>
              </a:rPr>
              <a:t>Written address/length, e.g., 18.0.31.0/24</a:t>
            </a:r>
          </a:p>
        </p:txBody>
      </p:sp>
      <p:pic>
        <p:nvPicPr>
          <p:cNvPr id="1228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3452813"/>
            <a:ext cx="80486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189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Information extraction in classless addressing</a:t>
            </a:r>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60" y="1295400"/>
            <a:ext cx="561975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98" y="3784600"/>
            <a:ext cx="46704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98" y="5689600"/>
            <a:ext cx="46704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260" y="4676775"/>
            <a:ext cx="1333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648" y="2057400"/>
            <a:ext cx="2438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eft Arrow Callout 4"/>
          <p:cNvSpPr/>
          <p:nvPr/>
        </p:nvSpPr>
        <p:spPr bwMode="auto">
          <a:xfrm>
            <a:off x="5355816" y="5314652"/>
            <a:ext cx="2133600" cy="1048190"/>
          </a:xfrm>
          <a:prstGeom prst="leftArrow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Set all suffix bits</a:t>
            </a:r>
          </a:p>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to 1s</a:t>
            </a:r>
          </a:p>
        </p:txBody>
      </p:sp>
      <p:sp>
        <p:nvSpPr>
          <p:cNvPr id="11" name="Left Arrow Callout 22"/>
          <p:cNvSpPr/>
          <p:nvPr/>
        </p:nvSpPr>
        <p:spPr bwMode="auto">
          <a:xfrm>
            <a:off x="5390985" y="3422992"/>
            <a:ext cx="2133600" cy="1048190"/>
          </a:xfrm>
          <a:prstGeom prst="leftArrow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Set all suffix bits</a:t>
            </a:r>
          </a:p>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to 0s</a:t>
            </a:r>
          </a:p>
        </p:txBody>
      </p:sp>
    </p:spTree>
    <p:extLst>
      <p:ext uri="{BB962C8B-B14F-4D97-AF65-F5344CB8AC3E}">
        <p14:creationId xmlns:p14="http://schemas.microsoft.com/office/powerpoint/2010/main" val="312638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40291" name="Text Box 2"/>
          <p:cNvSpPr txBox="1">
            <a:spLocks noChangeArrowheads="1"/>
          </p:cNvSpPr>
          <p:nvPr/>
        </p:nvSpPr>
        <p:spPr bwMode="auto">
          <a:xfrm>
            <a:off x="320675" y="373063"/>
            <a:ext cx="868203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kumimoji="1" lang="en-US" altLang="zh-CN" sz="2800">
                <a:solidFill>
                  <a:srgbClr val="FF0000"/>
                </a:solidFill>
                <a:ea typeface="宋体" panose="02010600030101010101" pitchFamily="2" charset="-122"/>
              </a:rPr>
              <a:t>A network configuration for the block 205.16.37.32/28</a:t>
            </a:r>
          </a:p>
        </p:txBody>
      </p:sp>
      <p:pic>
        <p:nvPicPr>
          <p:cNvPr id="1402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0"/>
            <a:ext cx="8016875"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91680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Which address block does an IP address belong to?</a:t>
            </a:r>
            <a:endParaRPr lang="zh-CN" altLang="en-US"/>
          </a:p>
        </p:txBody>
      </p:sp>
      <p:sp>
        <p:nvSpPr>
          <p:cNvPr id="6" name="内容占位符 5"/>
          <p:cNvSpPr>
            <a:spLocks noGrp="1"/>
          </p:cNvSpPr>
          <p:nvPr>
            <p:ph idx="1"/>
          </p:nvPr>
        </p:nvSpPr>
        <p:spPr/>
        <p:txBody>
          <a:bodyPr/>
          <a:lstStyle/>
          <a:p>
            <a:r>
              <a:rPr lang="en-US" altLang="zh-CN">
                <a:ea typeface="宋体" panose="02010600030101010101" pitchFamily="2" charset="-122"/>
              </a:rPr>
              <a:t>In classless addressing, an address cannot per se define the block the address belongs to. </a:t>
            </a:r>
          </a:p>
          <a:p>
            <a:r>
              <a:rPr lang="en-US" altLang="zh-CN">
                <a:ea typeface="宋体" panose="02010600030101010101" pitchFamily="2" charset="-122"/>
              </a:rPr>
              <a:t>For example, the address 230.8.24.56 can belong to many blocks. Some of them are shown below with the value of the prefix associated with that block.</a:t>
            </a:r>
          </a:p>
          <a:p>
            <a:endParaRPr lang="zh-CN" altLang="en-US"/>
          </a:p>
        </p:txBody>
      </p:sp>
      <p:sp>
        <p:nvSpPr>
          <p:cNvPr id="2" name="页脚占位符 1"/>
          <p:cNvSpPr>
            <a:spLocks noGrp="1"/>
          </p:cNvSpPr>
          <p:nvPr>
            <p:ph type="ftr" sz="quarter" idx="11"/>
          </p:nvPr>
        </p:nvSpPr>
        <p:spPr/>
        <p:txBody>
          <a:bodyPr/>
          <a:lstStyle/>
          <a:p>
            <a:pPr>
              <a:defRPr/>
            </a:pPr>
            <a:r>
              <a:rPr lang="en-US" altLang="zh-CN"/>
              <a:t>Computer Networks, Chapter 5 The Network Layer</a:t>
            </a:r>
          </a:p>
        </p:txBody>
      </p:sp>
      <p:grpSp>
        <p:nvGrpSpPr>
          <p:cNvPr id="7" name="Group 1"/>
          <p:cNvGrpSpPr>
            <a:grpSpLocks/>
          </p:cNvGrpSpPr>
          <p:nvPr/>
        </p:nvGrpSpPr>
        <p:grpSpPr bwMode="auto">
          <a:xfrm>
            <a:off x="182562" y="3576637"/>
            <a:ext cx="8778875" cy="2193925"/>
            <a:chOff x="152400" y="3200399"/>
            <a:chExt cx="8778240" cy="2194561"/>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3200399"/>
              <a:ext cx="8686800" cy="214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152400" y="3200400"/>
              <a:ext cx="8778240" cy="2194560"/>
            </a:xfrm>
            <a:prstGeom prst="rect">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395208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ltLang="zh-CN">
                <a:ea typeface="宋体" panose="02010600030101010101" pitchFamily="2" charset="-122"/>
              </a:rPr>
              <a:t>Classful Addresing</a:t>
            </a:r>
          </a:p>
        </p:txBody>
      </p:sp>
      <p:sp>
        <p:nvSpPr>
          <p:cNvPr id="17510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75108" name="Rectangle 3"/>
          <p:cNvSpPr>
            <a:spLocks noGrp="1" noChangeArrowheads="1"/>
          </p:cNvSpPr>
          <p:nvPr>
            <p:ph idx="1"/>
          </p:nvPr>
        </p:nvSpPr>
        <p:spPr>
          <a:xfrm>
            <a:off x="914400" y="1344613"/>
            <a:ext cx="7789863" cy="4600575"/>
          </a:xfrm>
        </p:spPr>
        <p:txBody>
          <a:bodyPr/>
          <a:lstStyle/>
          <a:p>
            <a:r>
              <a:rPr lang="en-US" altLang="zh-CN">
                <a:ea typeface="宋体" panose="02010600030101010101" pitchFamily="2" charset="-122"/>
              </a:rPr>
              <a:t>Old addresses came in blocks of fixed size (A, B, C)</a:t>
            </a:r>
          </a:p>
          <a:p>
            <a:pPr lvl="1"/>
            <a:r>
              <a:rPr lang="en-US" altLang="zh-CN">
                <a:ea typeface="宋体" panose="02010600030101010101" pitchFamily="2" charset="-122"/>
              </a:rPr>
              <a:t>Carries size as part of address, but lacks flexibility</a:t>
            </a:r>
          </a:p>
          <a:p>
            <a:pPr lvl="1"/>
            <a:r>
              <a:rPr lang="en-US" altLang="zh-CN">
                <a:ea typeface="宋体" panose="02010600030101010101" pitchFamily="2" charset="-122"/>
              </a:rPr>
              <a:t>Called classful (vs. classless) addressing</a:t>
            </a:r>
          </a:p>
        </p:txBody>
      </p:sp>
      <p:pic>
        <p:nvPicPr>
          <p:cNvPr id="175109"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725" y="2693988"/>
            <a:ext cx="7124700"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12000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177155" name="Rectangle 2"/>
          <p:cNvSpPr>
            <a:spLocks noGrp="1" noChangeArrowheads="1"/>
          </p:cNvSpPr>
          <p:nvPr>
            <p:ph type="title"/>
          </p:nvPr>
        </p:nvSpPr>
        <p:spPr/>
        <p:txBody>
          <a:bodyPr/>
          <a:lstStyle/>
          <a:p>
            <a:r>
              <a:rPr lang="en-US" altLang="zh-CN">
                <a:ea typeface="宋体" panose="02010600030101010101" pitchFamily="2" charset="-122"/>
              </a:rPr>
              <a:t>Special IP addresses</a:t>
            </a:r>
          </a:p>
        </p:txBody>
      </p:sp>
      <p:pic>
        <p:nvPicPr>
          <p:cNvPr id="177156" name="Picture 4" descr="5-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50" y="2068513"/>
            <a:ext cx="841057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2819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80227" name="Rectangle 2"/>
          <p:cNvSpPr>
            <a:spLocks noChangeArrowheads="1"/>
          </p:cNvSpPr>
          <p:nvPr/>
        </p:nvSpPr>
        <p:spPr bwMode="auto">
          <a:xfrm>
            <a:off x="457200" y="1143000"/>
            <a:ext cx="8686800" cy="22272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latin typeface="Times New Roman" panose="02020603050405020304" pitchFamily="18" charset="0"/>
                <a:ea typeface="宋体" panose="02010600030101010101" pitchFamily="2" charset="-122"/>
              </a:rPr>
              <a:t>Find the class of each address.</a:t>
            </a:r>
          </a:p>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a.</a:t>
            </a:r>
            <a:r>
              <a:rPr lang="en-US" altLang="zh-CN" sz="2800" b="1" i="1">
                <a:latin typeface="Times New Roman" panose="02020603050405020304" pitchFamily="18" charset="0"/>
                <a:ea typeface="宋体" panose="02010600030101010101" pitchFamily="2" charset="-122"/>
              </a:rPr>
              <a:t>   </a:t>
            </a:r>
            <a:r>
              <a:rPr lang="en-US" altLang="zh-CN" sz="2800" b="1" u="sng">
                <a:solidFill>
                  <a:srgbClr val="009900"/>
                </a:solidFill>
                <a:latin typeface="Times New Roman" panose="02020603050405020304" pitchFamily="18" charset="0"/>
                <a:ea typeface="宋体" panose="02010600030101010101" pitchFamily="2" charset="-122"/>
              </a:rPr>
              <a:t>0</a:t>
            </a:r>
            <a:r>
              <a:rPr lang="en-US" altLang="zh-CN" sz="2800">
                <a:latin typeface="Times New Roman" panose="02020603050405020304" pitchFamily="18" charset="0"/>
                <a:ea typeface="宋体" panose="02010600030101010101" pitchFamily="2" charset="-122"/>
              </a:rPr>
              <a:t>0000001 00001011 00001011 11101111</a:t>
            </a:r>
          </a:p>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b.</a:t>
            </a:r>
            <a:r>
              <a:rPr lang="en-US" altLang="zh-CN" sz="2800" b="1" i="1">
                <a:latin typeface="Times New Roman" panose="02020603050405020304" pitchFamily="18" charset="0"/>
                <a:ea typeface="宋体" panose="02010600030101010101" pitchFamily="2" charset="-122"/>
              </a:rPr>
              <a:t>   </a:t>
            </a:r>
            <a:r>
              <a:rPr lang="en-US" altLang="zh-CN" sz="2800" b="1" u="sng">
                <a:solidFill>
                  <a:srgbClr val="009900"/>
                </a:solidFill>
                <a:latin typeface="Times New Roman" panose="02020603050405020304" pitchFamily="18" charset="0"/>
                <a:ea typeface="宋体" panose="02010600030101010101" pitchFamily="2" charset="-122"/>
              </a:rPr>
              <a:t>110</a:t>
            </a:r>
            <a:r>
              <a:rPr lang="en-US" altLang="zh-CN" sz="2800">
                <a:latin typeface="Times New Roman" panose="02020603050405020304" pitchFamily="18" charset="0"/>
                <a:ea typeface="宋体" panose="02010600030101010101" pitchFamily="2" charset="-122"/>
              </a:rPr>
              <a:t>00001 10000011 00011011 11111111</a:t>
            </a:r>
          </a:p>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c.</a:t>
            </a:r>
            <a:r>
              <a:rPr lang="en-US" altLang="zh-CN" sz="2800" b="1" i="1">
                <a:latin typeface="Times New Roman" panose="02020603050405020304" pitchFamily="18" charset="0"/>
                <a:ea typeface="宋体" panose="02010600030101010101" pitchFamily="2" charset="-122"/>
              </a:rPr>
              <a:t>   </a:t>
            </a:r>
            <a:r>
              <a:rPr lang="en-US" altLang="zh-CN" sz="2800" b="1" u="sng">
                <a:solidFill>
                  <a:srgbClr val="009900"/>
                </a:solidFill>
                <a:latin typeface="Times New Roman" panose="02020603050405020304" pitchFamily="18" charset="0"/>
                <a:ea typeface="宋体" panose="02010600030101010101" pitchFamily="2" charset="-122"/>
              </a:rPr>
              <a:t>14</a:t>
            </a:r>
            <a:r>
              <a:rPr lang="en-US" altLang="zh-CN" sz="2800">
                <a:latin typeface="Times New Roman" panose="02020603050405020304" pitchFamily="18" charset="0"/>
                <a:ea typeface="宋体" panose="02010600030101010101" pitchFamily="2" charset="-122"/>
              </a:rPr>
              <a:t>.23.120.8</a:t>
            </a:r>
          </a:p>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d.</a:t>
            </a:r>
            <a:r>
              <a:rPr lang="en-US" altLang="zh-CN" sz="2800" b="1" i="1">
                <a:latin typeface="Times New Roman" panose="02020603050405020304" pitchFamily="18" charset="0"/>
                <a:ea typeface="宋体" panose="02010600030101010101" pitchFamily="2" charset="-122"/>
              </a:rPr>
              <a:t>   </a:t>
            </a:r>
            <a:r>
              <a:rPr lang="en-US" altLang="zh-CN" sz="2800" b="1" u="sng">
                <a:solidFill>
                  <a:srgbClr val="009900"/>
                </a:solidFill>
                <a:latin typeface="Times New Roman" panose="02020603050405020304" pitchFamily="18" charset="0"/>
                <a:ea typeface="宋体" panose="02010600030101010101" pitchFamily="2" charset="-122"/>
              </a:rPr>
              <a:t>252</a:t>
            </a:r>
            <a:r>
              <a:rPr lang="en-US" altLang="zh-CN" sz="2800">
                <a:latin typeface="Times New Roman" panose="02020603050405020304" pitchFamily="18" charset="0"/>
                <a:ea typeface="宋体" panose="02010600030101010101" pitchFamily="2" charset="-122"/>
              </a:rPr>
              <a:t>.5.15.111</a:t>
            </a:r>
          </a:p>
        </p:txBody>
      </p:sp>
      <p:sp>
        <p:nvSpPr>
          <p:cNvPr id="180228" name="Text Box 3"/>
          <p:cNvSpPr txBox="1">
            <a:spLocks noChangeArrowheads="1"/>
          </p:cNvSpPr>
          <p:nvPr/>
        </p:nvSpPr>
        <p:spPr bwMode="auto">
          <a:xfrm>
            <a:off x="458788" y="411163"/>
            <a:ext cx="16748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a:t>
            </a:r>
          </a:p>
        </p:txBody>
      </p:sp>
      <p:sp>
        <p:nvSpPr>
          <p:cNvPr id="825348" name="Rectangle 4"/>
          <p:cNvSpPr>
            <a:spLocks noChangeArrowheads="1"/>
          </p:cNvSpPr>
          <p:nvPr/>
        </p:nvSpPr>
        <p:spPr bwMode="auto">
          <a:xfrm>
            <a:off x="457200" y="3657600"/>
            <a:ext cx="8686800" cy="26543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800" b="1" i="1">
                <a:latin typeface="Times New Roman" panose="02020603050405020304" pitchFamily="18" charset="0"/>
                <a:ea typeface="宋体" panose="02010600030101010101" pitchFamily="2" charset="-122"/>
              </a:rPr>
              <a:t>Solution</a:t>
            </a:r>
          </a:p>
          <a:p>
            <a:pPr>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a.</a:t>
            </a:r>
            <a:r>
              <a:rPr lang="en-US" altLang="zh-CN" sz="2800" b="1" i="1">
                <a:latin typeface="Times New Roman" panose="02020603050405020304" pitchFamily="18" charset="0"/>
                <a:ea typeface="宋体" panose="02010600030101010101" pitchFamily="2" charset="-122"/>
              </a:rPr>
              <a:t> The first bit is 0. This is a class A address.</a:t>
            </a:r>
          </a:p>
          <a:p>
            <a:pPr>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b.</a:t>
            </a:r>
            <a:r>
              <a:rPr lang="en-US" altLang="zh-CN" sz="2800" b="1" i="1">
                <a:latin typeface="Times New Roman" panose="02020603050405020304" pitchFamily="18" charset="0"/>
                <a:ea typeface="宋体" panose="02010600030101010101" pitchFamily="2" charset="-122"/>
              </a:rPr>
              <a:t> The first 2 bits are 1; the third bit is 0. This is a class C</a:t>
            </a:r>
            <a:br>
              <a:rPr lang="en-US" altLang="zh-CN" sz="2800" b="1" i="1">
                <a:latin typeface="Times New Roman" panose="02020603050405020304" pitchFamily="18" charset="0"/>
                <a:ea typeface="宋体" panose="02010600030101010101" pitchFamily="2" charset="-122"/>
              </a:rPr>
            </a:br>
            <a:r>
              <a:rPr lang="en-US" altLang="zh-CN" sz="2800" b="1" i="1">
                <a:latin typeface="Times New Roman" panose="02020603050405020304" pitchFamily="18" charset="0"/>
                <a:ea typeface="宋体" panose="02010600030101010101" pitchFamily="2" charset="-122"/>
              </a:rPr>
              <a:t>     address.</a:t>
            </a:r>
          </a:p>
          <a:p>
            <a:pPr>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c.</a:t>
            </a:r>
            <a:r>
              <a:rPr lang="en-US" altLang="zh-CN" sz="2800" b="1" i="1">
                <a:latin typeface="Times New Roman" panose="02020603050405020304" pitchFamily="18" charset="0"/>
                <a:ea typeface="宋体" panose="02010600030101010101" pitchFamily="2" charset="-122"/>
              </a:rPr>
              <a:t> The first byte is 14; the class is A.</a:t>
            </a:r>
          </a:p>
          <a:p>
            <a:pPr>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d.</a:t>
            </a:r>
            <a:r>
              <a:rPr lang="en-US" altLang="zh-CN" sz="2800" b="1" i="1">
                <a:latin typeface="Times New Roman" panose="02020603050405020304" pitchFamily="18" charset="0"/>
                <a:ea typeface="宋体" panose="02010600030101010101" pitchFamily="2" charset="-122"/>
              </a:rPr>
              <a:t> The first byte is 252; the class is E.</a:t>
            </a:r>
          </a:p>
        </p:txBody>
      </p:sp>
    </p:spTree>
    <p:extLst>
      <p:ext uri="{BB962C8B-B14F-4D97-AF65-F5344CB8AC3E}">
        <p14:creationId xmlns:p14="http://schemas.microsoft.com/office/powerpoint/2010/main" val="3719356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5348"/>
                                        </p:tgtEl>
                                        <p:attrNameLst>
                                          <p:attrName>style.visibility</p:attrName>
                                        </p:attrNameLst>
                                      </p:cBhvr>
                                      <p:to>
                                        <p:strVal val="visible"/>
                                      </p:to>
                                    </p:set>
                                    <p:animEffect transition="in" filter="blinds(horizontal)">
                                      <p:cBhvr>
                                        <p:cTn id="7" dur="500"/>
                                        <p:tgtEl>
                                          <p:spTgt spid="825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82275" name="Text Box 2"/>
          <p:cNvSpPr txBox="1">
            <a:spLocks noChangeArrowheads="1"/>
          </p:cNvSpPr>
          <p:nvPr/>
        </p:nvSpPr>
        <p:spPr bwMode="auto">
          <a:xfrm>
            <a:off x="395287" y="980637"/>
            <a:ext cx="7958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b="1" i="1">
                <a:latin typeface="Calibri" panose="020F0502020204030204" pitchFamily="34" charset="0"/>
                <a:ea typeface="宋体" panose="02010600030101010101" pitchFamily="2" charset="-122"/>
                <a:cs typeface="Calibri" panose="020F0502020204030204" pitchFamily="34" charset="0"/>
              </a:rPr>
              <a:t>Number of blocks and block size in classful IPv4 addressing</a:t>
            </a:r>
          </a:p>
        </p:txBody>
      </p:sp>
      <p:pic>
        <p:nvPicPr>
          <p:cNvPr id="1822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7" y="1442600"/>
            <a:ext cx="8465355" cy="2483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2"/>
          <p:cNvSpPr txBox="1">
            <a:spLocks noChangeArrowheads="1"/>
          </p:cNvSpPr>
          <p:nvPr/>
        </p:nvSpPr>
        <p:spPr bwMode="auto">
          <a:xfrm>
            <a:off x="533400" y="4386262"/>
            <a:ext cx="800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b="1" i="1">
                <a:latin typeface="Calibri" panose="020F0502020204030204" pitchFamily="34" charset="0"/>
                <a:ea typeface="宋体" panose="02010600030101010101" pitchFamily="2" charset="-122"/>
                <a:cs typeface="Calibri" panose="020F0502020204030204" pitchFamily="34" charset="0"/>
              </a:rPr>
              <a:t>Default masks for classful addressing</a:t>
            </a:r>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849812"/>
            <a:ext cx="8291512"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844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zh-CN">
                <a:ea typeface="宋体" panose="02010600030101010101" pitchFamily="2" charset="-122"/>
              </a:rPr>
              <a:t>Subnets </a:t>
            </a:r>
          </a:p>
        </p:txBody>
      </p:sp>
      <p:sp>
        <p:nvSpPr>
          <p:cNvPr id="14438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44388" name="Rectangle 3"/>
          <p:cNvSpPr>
            <a:spLocks noGrp="1" noChangeArrowheads="1"/>
          </p:cNvSpPr>
          <p:nvPr>
            <p:ph idx="1"/>
          </p:nvPr>
        </p:nvSpPr>
        <p:spPr>
          <a:xfrm>
            <a:off x="914400" y="1492250"/>
            <a:ext cx="7789863" cy="4600575"/>
          </a:xfrm>
        </p:spPr>
        <p:txBody>
          <a:bodyPr/>
          <a:lstStyle/>
          <a:p>
            <a:r>
              <a:rPr lang="en-US" altLang="zh-CN">
                <a:ea typeface="宋体" panose="02010600030101010101" pitchFamily="2" charset="-122"/>
              </a:rPr>
              <a:t>Subnetting splits up IP prefix to help with management</a:t>
            </a:r>
          </a:p>
          <a:p>
            <a:pPr lvl="1"/>
            <a:r>
              <a:rPr lang="en-US" altLang="zh-CN">
                <a:ea typeface="宋体" panose="02010600030101010101" pitchFamily="2" charset="-122"/>
              </a:rPr>
              <a:t>Looks like a single prefix outside the network</a:t>
            </a:r>
          </a:p>
        </p:txBody>
      </p:sp>
      <p:pic>
        <p:nvPicPr>
          <p:cNvPr id="1443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2449513"/>
            <a:ext cx="81153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0" name="TextBox 8"/>
          <p:cNvSpPr txBox="1">
            <a:spLocks noChangeArrowheads="1"/>
          </p:cNvSpPr>
          <p:nvPr/>
        </p:nvSpPr>
        <p:spPr bwMode="auto">
          <a:xfrm>
            <a:off x="1042988" y="5938838"/>
            <a:ext cx="46990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 Network divides it into subnets internally</a:t>
            </a:r>
          </a:p>
        </p:txBody>
      </p:sp>
      <p:sp>
        <p:nvSpPr>
          <p:cNvPr id="144391" name="TextBox 9"/>
          <p:cNvSpPr txBox="1">
            <a:spLocks noChangeArrowheads="1"/>
          </p:cNvSpPr>
          <p:nvPr/>
        </p:nvSpPr>
        <p:spPr bwMode="auto">
          <a:xfrm>
            <a:off x="6199188" y="4743450"/>
            <a:ext cx="2541587"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 ISP gives network</a:t>
            </a:r>
          </a:p>
          <a:p>
            <a:pPr algn="ctr" eaLnBrk="1" hangingPunct="1">
              <a:spcBef>
                <a:spcPct val="0"/>
              </a:spcBef>
              <a:buClrTx/>
              <a:buFontTx/>
              <a:buNone/>
            </a:pPr>
            <a:r>
              <a:rPr lang="en-US" altLang="zh-CN" sz="1800">
                <a:solidFill>
                  <a:srgbClr val="FF2BD8"/>
                </a:solidFill>
                <a:ea typeface="宋体" panose="02010600030101010101" pitchFamily="2" charset="-122"/>
              </a:rPr>
              <a:t>a single prefix</a:t>
            </a:r>
          </a:p>
        </p:txBody>
      </p:sp>
    </p:spTree>
    <p:extLst>
      <p:ext uri="{BB962C8B-B14F-4D97-AF65-F5344CB8AC3E}">
        <p14:creationId xmlns:p14="http://schemas.microsoft.com/office/powerpoint/2010/main" val="1370016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Sending acknowledgments in a virtual-circuit network</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grpSp>
        <p:nvGrpSpPr>
          <p:cNvPr id="5" name="Group 1"/>
          <p:cNvGrpSpPr>
            <a:grpSpLocks/>
          </p:cNvGrpSpPr>
          <p:nvPr/>
        </p:nvGrpSpPr>
        <p:grpSpPr bwMode="auto">
          <a:xfrm>
            <a:off x="609600" y="2603500"/>
            <a:ext cx="7789863" cy="2536825"/>
            <a:chOff x="533400" y="2428940"/>
            <a:chExt cx="7790467" cy="2536718"/>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28940"/>
              <a:ext cx="7790467" cy="237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724" y="4748034"/>
              <a:ext cx="129025"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2"/>
          <p:cNvGrpSpPr>
            <a:grpSpLocks/>
          </p:cNvGrpSpPr>
          <p:nvPr/>
        </p:nvGrpSpPr>
        <p:grpSpPr bwMode="auto">
          <a:xfrm>
            <a:off x="1066800" y="2917825"/>
            <a:ext cx="7023100" cy="1752600"/>
            <a:chOff x="990600" y="2743200"/>
            <a:chExt cx="7023393" cy="1752600"/>
          </a:xfrm>
        </p:grpSpPr>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040" y="4323036"/>
              <a:ext cx="2194560" cy="15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2743200"/>
              <a:ext cx="1828800" cy="1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0" y="2936395"/>
              <a:ext cx="121500" cy="135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5193" y="4312920"/>
              <a:ext cx="18288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16088" y="2833687"/>
            <a:ext cx="5302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98775" y="3589337"/>
            <a:ext cx="5302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87825" y="4449762"/>
            <a:ext cx="5302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0388" y="4416425"/>
            <a:ext cx="5302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1425" y="2836862"/>
            <a:ext cx="223837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7638" y="4071937"/>
            <a:ext cx="122396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8400" y="3424237"/>
            <a:ext cx="36512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 y="1317625"/>
            <a:ext cx="2446338"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68538" y="1262062"/>
            <a:ext cx="1846262"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09800" y="5046662"/>
            <a:ext cx="18669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087938" y="5030787"/>
            <a:ext cx="1846262"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77000" y="1143000"/>
            <a:ext cx="236061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226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125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up)">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12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125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right)">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580">
                                          <p:stCondLst>
                                            <p:cond delay="0"/>
                                          </p:stCondLst>
                                        </p:cTn>
                                        <p:tgtEl>
                                          <p:spTgt spid="24"/>
                                        </p:tgtEl>
                                      </p:cBhvr>
                                    </p:animEffect>
                                    <p:anim calcmode="lin" valueType="num">
                                      <p:cBhvr>
                                        <p:cTn id="67"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72" dur="26">
                                          <p:stCondLst>
                                            <p:cond delay="650"/>
                                          </p:stCondLst>
                                        </p:cTn>
                                        <p:tgtEl>
                                          <p:spTgt spid="24"/>
                                        </p:tgtEl>
                                      </p:cBhvr>
                                      <p:to x="100000" y="60000"/>
                                    </p:animScale>
                                    <p:animScale>
                                      <p:cBhvr>
                                        <p:cTn id="73" dur="166" decel="50000">
                                          <p:stCondLst>
                                            <p:cond delay="676"/>
                                          </p:stCondLst>
                                        </p:cTn>
                                        <p:tgtEl>
                                          <p:spTgt spid="24"/>
                                        </p:tgtEl>
                                      </p:cBhvr>
                                      <p:to x="100000" y="100000"/>
                                    </p:animScale>
                                    <p:animScale>
                                      <p:cBhvr>
                                        <p:cTn id="74" dur="26">
                                          <p:stCondLst>
                                            <p:cond delay="1312"/>
                                          </p:stCondLst>
                                        </p:cTn>
                                        <p:tgtEl>
                                          <p:spTgt spid="24"/>
                                        </p:tgtEl>
                                      </p:cBhvr>
                                      <p:to x="100000" y="80000"/>
                                    </p:animScale>
                                    <p:animScale>
                                      <p:cBhvr>
                                        <p:cTn id="75" dur="166" decel="50000">
                                          <p:stCondLst>
                                            <p:cond delay="1338"/>
                                          </p:stCondLst>
                                        </p:cTn>
                                        <p:tgtEl>
                                          <p:spTgt spid="24"/>
                                        </p:tgtEl>
                                      </p:cBhvr>
                                      <p:to x="100000" y="100000"/>
                                    </p:animScale>
                                    <p:animScale>
                                      <p:cBhvr>
                                        <p:cTn id="76" dur="26">
                                          <p:stCondLst>
                                            <p:cond delay="1642"/>
                                          </p:stCondLst>
                                        </p:cTn>
                                        <p:tgtEl>
                                          <p:spTgt spid="24"/>
                                        </p:tgtEl>
                                      </p:cBhvr>
                                      <p:to x="100000" y="90000"/>
                                    </p:animScale>
                                    <p:animScale>
                                      <p:cBhvr>
                                        <p:cTn id="77" dur="166" decel="50000">
                                          <p:stCondLst>
                                            <p:cond delay="1668"/>
                                          </p:stCondLst>
                                        </p:cTn>
                                        <p:tgtEl>
                                          <p:spTgt spid="24"/>
                                        </p:tgtEl>
                                      </p:cBhvr>
                                      <p:to x="100000" y="100000"/>
                                    </p:animScale>
                                    <p:animScale>
                                      <p:cBhvr>
                                        <p:cTn id="78" dur="26">
                                          <p:stCondLst>
                                            <p:cond delay="1808"/>
                                          </p:stCondLst>
                                        </p:cTn>
                                        <p:tgtEl>
                                          <p:spTgt spid="24"/>
                                        </p:tgtEl>
                                      </p:cBhvr>
                                      <p:to x="100000" y="95000"/>
                                    </p:animScale>
                                    <p:animScale>
                                      <p:cBhvr>
                                        <p:cTn id="79"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46435" name="Rectangle 2"/>
          <p:cNvSpPr>
            <a:spLocks noGrp="1" noChangeArrowheads="1"/>
          </p:cNvSpPr>
          <p:nvPr>
            <p:ph type="title"/>
          </p:nvPr>
        </p:nvSpPr>
        <p:spPr>
          <a:xfrm>
            <a:off x="457200" y="304800"/>
            <a:ext cx="8534400" cy="879475"/>
          </a:xfrm>
        </p:spPr>
        <p:txBody>
          <a:bodyPr/>
          <a:lstStyle/>
          <a:p>
            <a:r>
              <a:rPr lang="en-US" altLang="zh-CN">
                <a:ea typeface="宋体" panose="02010600030101010101" pitchFamily="2" charset="-122"/>
              </a:rPr>
              <a:t>Subnet Addressing</a:t>
            </a:r>
          </a:p>
        </p:txBody>
      </p:sp>
      <p:sp>
        <p:nvSpPr>
          <p:cNvPr id="146436" name="Rectangle 3"/>
          <p:cNvSpPr>
            <a:spLocks noGrp="1" noChangeArrowheads="1"/>
          </p:cNvSpPr>
          <p:nvPr>
            <p:ph type="body" sz="half" idx="1"/>
          </p:nvPr>
        </p:nvSpPr>
        <p:spPr>
          <a:xfrm>
            <a:off x="466725" y="1282700"/>
            <a:ext cx="7772400" cy="22479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marL="342900" indent="-342900">
              <a:spcBef>
                <a:spcPts val="600"/>
              </a:spcBef>
              <a:buFont typeface="Arial" panose="020B0604020202020204" pitchFamily="34" charset="0"/>
              <a:buChar char="•"/>
            </a:pPr>
            <a:r>
              <a:rPr lang="en-US" altLang="zh-CN" sz="2000">
                <a:ea typeface="宋体" panose="02010600030101010101" pitchFamily="2" charset="-122"/>
              </a:rPr>
              <a:t>Subnet addressing introduces another hierarchical level</a:t>
            </a:r>
          </a:p>
          <a:p>
            <a:pPr marL="342900" indent="-342900">
              <a:spcBef>
                <a:spcPts val="600"/>
              </a:spcBef>
              <a:buFont typeface="Arial" panose="020B0604020202020204" pitchFamily="34" charset="0"/>
              <a:buChar char="•"/>
            </a:pPr>
            <a:r>
              <a:rPr lang="en-US" altLang="zh-CN" sz="2000">
                <a:ea typeface="宋体" panose="02010600030101010101" pitchFamily="2" charset="-122"/>
              </a:rPr>
              <a:t>Transparent to remote networks</a:t>
            </a:r>
          </a:p>
          <a:p>
            <a:pPr marL="342900" indent="-342900">
              <a:spcBef>
                <a:spcPts val="600"/>
              </a:spcBef>
              <a:buFont typeface="Arial" panose="020B0604020202020204" pitchFamily="34" charset="0"/>
              <a:buChar char="•"/>
            </a:pPr>
            <a:r>
              <a:rPr lang="en-US" altLang="zh-CN" sz="2000">
                <a:ea typeface="宋体" panose="02010600030101010101" pitchFamily="2" charset="-122"/>
              </a:rPr>
              <a:t>Simplifies management of multiplicity of LANs</a:t>
            </a:r>
          </a:p>
          <a:p>
            <a:pPr marL="342900" indent="-342900">
              <a:spcBef>
                <a:spcPts val="600"/>
              </a:spcBef>
              <a:buFont typeface="Arial" panose="020B0604020202020204" pitchFamily="34" charset="0"/>
              <a:buChar char="•"/>
            </a:pPr>
            <a:r>
              <a:rPr lang="en-US" altLang="zh-CN" sz="2000">
                <a:ea typeface="宋体" panose="02010600030101010101" pitchFamily="2" charset="-122"/>
              </a:rPr>
              <a:t>Masking used to find subnet number</a:t>
            </a:r>
          </a:p>
        </p:txBody>
      </p:sp>
      <p:graphicFrame>
        <p:nvGraphicFramePr>
          <p:cNvPr id="146437" name="Object 4">
            <a:hlinkClick r:id="" action="ppaction://ole?verb=0"/>
          </p:cNvPr>
          <p:cNvGraphicFramePr>
            <a:graphicFrameLocks noGrp="1"/>
          </p:cNvGraphicFramePr>
          <p:nvPr>
            <p:ph sz="half" idx="2"/>
          </p:nvPr>
        </p:nvGraphicFramePr>
        <p:xfrm>
          <a:off x="773113" y="3063875"/>
          <a:ext cx="6896100" cy="1357313"/>
        </p:xfrm>
        <a:graphic>
          <a:graphicData uri="http://schemas.openxmlformats.org/presentationml/2006/ole">
            <mc:AlternateContent xmlns:mc="http://schemas.openxmlformats.org/markup-compatibility/2006">
              <mc:Choice xmlns:v="urn:schemas-microsoft-com:vml" Requires="v">
                <p:oleObj spid="_x0000_s1032" name="文档" r:id="rId4" imgW="8089900" imgH="1752600" progId="Word.Document.8">
                  <p:embed/>
                </p:oleObj>
              </mc:Choice>
              <mc:Fallback>
                <p:oleObj name="文档" r:id="rId4" imgW="8089900" imgH="1752600" progId="Word.Document.8">
                  <p:embed/>
                  <p:pic>
                    <p:nvPicPr>
                      <p:cNvPr id="146437" name="Object 4">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113" y="3063875"/>
                        <a:ext cx="6896100"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6438" name="Picture 7" descr="5-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673600"/>
            <a:ext cx="6475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9" name="Rectangle 8"/>
          <p:cNvSpPr>
            <a:spLocks noChangeArrowheads="1"/>
          </p:cNvSpPr>
          <p:nvPr/>
        </p:nvSpPr>
        <p:spPr bwMode="auto">
          <a:xfrm>
            <a:off x="935038" y="5991225"/>
            <a:ext cx="73977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08585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42875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177165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2288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6860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1432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6004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35000"/>
              </a:spcBef>
              <a:buClr>
                <a:srgbClr val="993300"/>
              </a:buClr>
              <a:buSzPct val="90000"/>
              <a:buFontTx/>
              <a:buNone/>
            </a:pPr>
            <a:r>
              <a:rPr kumimoji="1" lang="en-US" altLang="zh-CN" sz="1800">
                <a:solidFill>
                  <a:srgbClr val="000099"/>
                </a:solidFill>
                <a:latin typeface="Helvetica" panose="020B0604020202020204" pitchFamily="34" charset="0"/>
                <a:ea typeface="宋体" panose="02010600030101010101" pitchFamily="2" charset="-122"/>
              </a:rPr>
              <a:t>A class B network subnetted into 64 subnets.</a:t>
            </a:r>
          </a:p>
        </p:txBody>
      </p:sp>
    </p:spTree>
    <p:extLst>
      <p:ext uri="{BB962C8B-B14F-4D97-AF65-F5344CB8AC3E}">
        <p14:creationId xmlns:p14="http://schemas.microsoft.com/office/powerpoint/2010/main" val="348493517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150531" name="Rectangle 2"/>
          <p:cNvSpPr>
            <a:spLocks noGrp="1" noChangeArrowheads="1"/>
          </p:cNvSpPr>
          <p:nvPr>
            <p:ph type="title"/>
          </p:nvPr>
        </p:nvSpPr>
        <p:spPr>
          <a:xfrm>
            <a:off x="422275" y="155575"/>
            <a:ext cx="8569325" cy="722313"/>
          </a:xfrm>
        </p:spPr>
        <p:txBody>
          <a:bodyPr/>
          <a:lstStyle/>
          <a:p>
            <a:r>
              <a:rPr lang="en-US" altLang="zh-CN">
                <a:ea typeface="宋体" panose="02010600030101010101" pitchFamily="2" charset="-122"/>
              </a:rPr>
              <a:t>Subnetting Example</a:t>
            </a:r>
          </a:p>
        </p:txBody>
      </p:sp>
      <p:sp>
        <p:nvSpPr>
          <p:cNvPr id="150532" name="Rectangle 3"/>
          <p:cNvSpPr>
            <a:spLocks noGrp="1" noChangeArrowheads="1"/>
          </p:cNvSpPr>
          <p:nvPr>
            <p:ph type="body" idx="1"/>
          </p:nvPr>
        </p:nvSpPr>
        <p:spPr>
          <a:xfrm>
            <a:off x="277813" y="992188"/>
            <a:ext cx="8516937" cy="5207000"/>
          </a:xfrm>
        </p:spPr>
        <p:txBody>
          <a:bodyPr/>
          <a:lstStyle/>
          <a:p>
            <a:pPr>
              <a:lnSpc>
                <a:spcPct val="90000"/>
              </a:lnSpc>
            </a:pPr>
            <a:r>
              <a:rPr lang="en-US" altLang="zh-CN">
                <a:ea typeface="宋体" panose="02010600030101010101" pitchFamily="2" charset="-122"/>
              </a:rPr>
              <a:t>Organization has Class B address (16 host ID bits) with network ID: 150.100.0.0</a:t>
            </a:r>
          </a:p>
          <a:p>
            <a:pPr>
              <a:lnSpc>
                <a:spcPct val="90000"/>
              </a:lnSpc>
            </a:pPr>
            <a:r>
              <a:rPr lang="en-US" altLang="zh-CN">
                <a:ea typeface="宋体" panose="02010600030101010101" pitchFamily="2" charset="-122"/>
              </a:rPr>
              <a:t>Create subnets with up to </a:t>
            </a:r>
            <a:r>
              <a:rPr lang="en-US" altLang="zh-CN" b="1" i="1">
                <a:solidFill>
                  <a:srgbClr val="0000FF"/>
                </a:solidFill>
                <a:ea typeface="宋体" panose="02010600030101010101" pitchFamily="2" charset="-122"/>
              </a:rPr>
              <a:t>100 hosts </a:t>
            </a:r>
            <a:r>
              <a:rPr lang="en-US" altLang="zh-CN">
                <a:ea typeface="宋体" panose="02010600030101010101" pitchFamily="2" charset="-122"/>
              </a:rPr>
              <a:t>each</a:t>
            </a:r>
          </a:p>
          <a:p>
            <a:pPr lvl="1">
              <a:lnSpc>
                <a:spcPct val="90000"/>
              </a:lnSpc>
            </a:pPr>
            <a:r>
              <a:rPr lang="en-US" altLang="zh-CN">
                <a:ea typeface="宋体" panose="02010600030101010101" pitchFamily="2" charset="-122"/>
              </a:rPr>
              <a:t>7 bits sufficient for each subnet</a:t>
            </a:r>
          </a:p>
          <a:p>
            <a:pPr lvl="1">
              <a:lnSpc>
                <a:spcPct val="90000"/>
              </a:lnSpc>
            </a:pPr>
            <a:r>
              <a:rPr lang="en-US" altLang="zh-CN">
                <a:ea typeface="宋体" panose="02010600030101010101" pitchFamily="2" charset="-122"/>
              </a:rPr>
              <a:t>16-7=9 bits for subnet ID</a:t>
            </a:r>
          </a:p>
          <a:p>
            <a:pPr>
              <a:lnSpc>
                <a:spcPct val="90000"/>
              </a:lnSpc>
            </a:pPr>
            <a:r>
              <a:rPr lang="en-US" altLang="zh-CN">
                <a:ea typeface="宋体" panose="02010600030101010101" pitchFamily="2" charset="-122"/>
              </a:rPr>
              <a:t>Apply subnet mask to IP addresses to find corresponding subnet</a:t>
            </a:r>
          </a:p>
          <a:p>
            <a:pPr lvl="1">
              <a:lnSpc>
                <a:spcPct val="90000"/>
              </a:lnSpc>
            </a:pPr>
            <a:r>
              <a:rPr lang="en-US" altLang="zh-CN" sz="2000">
                <a:ea typeface="宋体" panose="02010600030101010101" pitchFamily="2" charset="-122"/>
              </a:rPr>
              <a:t>Example:  Find subnet for 150.100.12.176</a:t>
            </a:r>
          </a:p>
          <a:p>
            <a:pPr lvl="1">
              <a:lnSpc>
                <a:spcPct val="90000"/>
              </a:lnSpc>
            </a:pPr>
            <a:r>
              <a:rPr lang="en-US" altLang="zh-CN" sz="2000">
                <a:ea typeface="宋体" panose="02010600030101010101" pitchFamily="2" charset="-122"/>
              </a:rPr>
              <a:t>IP add = 10010110 01100100 00001100 10110000</a:t>
            </a:r>
          </a:p>
          <a:p>
            <a:pPr lvl="1">
              <a:lnSpc>
                <a:spcPct val="90000"/>
              </a:lnSpc>
            </a:pPr>
            <a:r>
              <a:rPr lang="en-US" altLang="zh-CN" sz="2000">
                <a:ea typeface="宋体" panose="02010600030101010101" pitchFamily="2" charset="-122"/>
              </a:rPr>
              <a:t>Mask   = 11111111 11111111 11111111 10000000</a:t>
            </a:r>
          </a:p>
          <a:p>
            <a:pPr lvl="1">
              <a:lnSpc>
                <a:spcPct val="90000"/>
              </a:lnSpc>
            </a:pPr>
            <a:r>
              <a:rPr lang="en-US" altLang="zh-CN" sz="2000">
                <a:ea typeface="宋体" panose="02010600030101010101" pitchFamily="2" charset="-122"/>
              </a:rPr>
              <a:t>AND    = 10010110 01100100 00001100 10000000</a:t>
            </a:r>
          </a:p>
          <a:p>
            <a:pPr lvl="1">
              <a:lnSpc>
                <a:spcPct val="90000"/>
              </a:lnSpc>
            </a:pPr>
            <a:r>
              <a:rPr lang="en-US" altLang="zh-CN" sz="2000">
                <a:ea typeface="宋体" panose="02010600030101010101" pitchFamily="2" charset="-122"/>
              </a:rPr>
              <a:t>Subnet = 150.100.12.128</a:t>
            </a:r>
          </a:p>
          <a:p>
            <a:pPr lvl="1">
              <a:lnSpc>
                <a:spcPct val="90000"/>
              </a:lnSpc>
            </a:pPr>
            <a:r>
              <a:rPr lang="en-US" altLang="zh-CN" sz="2000">
                <a:ea typeface="宋体" panose="02010600030101010101" pitchFamily="2" charset="-122"/>
              </a:rPr>
              <a:t>Subnet address used by routers within organization</a:t>
            </a:r>
          </a:p>
        </p:txBody>
      </p:sp>
    </p:spTree>
    <p:extLst>
      <p:ext uri="{BB962C8B-B14F-4D97-AF65-F5344CB8AC3E}">
        <p14:creationId xmlns:p14="http://schemas.microsoft.com/office/powerpoint/2010/main" val="34435669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51555" name="Text Box 2"/>
          <p:cNvSpPr txBox="1">
            <a:spLocks noChangeArrowheads="1"/>
          </p:cNvSpPr>
          <p:nvPr/>
        </p:nvSpPr>
        <p:spPr bwMode="auto">
          <a:xfrm>
            <a:off x="250825" y="382588"/>
            <a:ext cx="86423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kumimoji="1" lang="en-US" altLang="zh-CN" sz="2800">
                <a:solidFill>
                  <a:srgbClr val="FF0000"/>
                </a:solidFill>
                <a:ea typeface="宋体" panose="02010600030101010101" pitchFamily="2" charset="-122"/>
              </a:rPr>
              <a:t>Configuration and Addresses in a Subnetted Network</a:t>
            </a:r>
          </a:p>
        </p:txBody>
      </p:sp>
      <p:pic>
        <p:nvPicPr>
          <p:cNvPr id="15155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506538"/>
            <a:ext cx="5438775" cy="451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557" name="Text Box 4"/>
          <p:cNvSpPr txBox="1">
            <a:spLocks noChangeArrowheads="1"/>
          </p:cNvSpPr>
          <p:nvPr/>
        </p:nvSpPr>
        <p:spPr bwMode="auto">
          <a:xfrm>
            <a:off x="533400" y="28194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b="1">
                <a:ea typeface="宋体" panose="02010600030101010101" pitchFamily="2" charset="-122"/>
              </a:rPr>
              <a:t>32</a:t>
            </a:r>
          </a:p>
        </p:txBody>
      </p:sp>
      <p:sp>
        <p:nvSpPr>
          <p:cNvPr id="151558" name="Text Box 5"/>
          <p:cNvSpPr txBox="1">
            <a:spLocks noChangeArrowheads="1"/>
          </p:cNvSpPr>
          <p:nvPr/>
        </p:nvSpPr>
        <p:spPr bwMode="auto">
          <a:xfrm>
            <a:off x="7391400" y="20574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b="1">
                <a:ea typeface="宋体" panose="02010600030101010101" pitchFamily="2" charset="-122"/>
              </a:rPr>
              <a:t>16</a:t>
            </a:r>
          </a:p>
        </p:txBody>
      </p:sp>
      <p:sp>
        <p:nvSpPr>
          <p:cNvPr id="151559" name="Text Box 6"/>
          <p:cNvSpPr txBox="1">
            <a:spLocks noChangeArrowheads="1"/>
          </p:cNvSpPr>
          <p:nvPr/>
        </p:nvSpPr>
        <p:spPr bwMode="auto">
          <a:xfrm>
            <a:off x="7467600" y="4205288"/>
            <a:ext cx="685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b="1">
                <a:ea typeface="宋体" panose="02010600030101010101" pitchFamily="2" charset="-122"/>
              </a:rPr>
              <a:t>16</a:t>
            </a:r>
          </a:p>
        </p:txBody>
      </p:sp>
    </p:spTree>
    <p:extLst>
      <p:ext uri="{BB962C8B-B14F-4D97-AF65-F5344CB8AC3E}">
        <p14:creationId xmlns:p14="http://schemas.microsoft.com/office/powerpoint/2010/main" val="22435695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53603" name="Text Box 2"/>
          <p:cNvSpPr txBox="1">
            <a:spLocks noChangeArrowheads="1"/>
          </p:cNvSpPr>
          <p:nvPr/>
        </p:nvSpPr>
        <p:spPr bwMode="auto">
          <a:xfrm>
            <a:off x="415925" y="333375"/>
            <a:ext cx="846931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kumimoji="1" lang="en-US" altLang="zh-CN" sz="3600">
                <a:solidFill>
                  <a:srgbClr val="FF0000"/>
                </a:solidFill>
                <a:ea typeface="宋体" panose="02010600030101010101" pitchFamily="2" charset="-122"/>
              </a:rPr>
              <a:t>Three-level hierarchy in an IPv4 address</a:t>
            </a:r>
          </a:p>
        </p:txBody>
      </p:sp>
      <p:pic>
        <p:nvPicPr>
          <p:cNvPr id="1536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2600325"/>
            <a:ext cx="8299450"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4429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155651" name="Rectangle 2"/>
          <p:cNvSpPr>
            <a:spLocks noGrp="1" noChangeArrowheads="1"/>
          </p:cNvSpPr>
          <p:nvPr>
            <p:ph type="title"/>
          </p:nvPr>
        </p:nvSpPr>
        <p:spPr/>
        <p:txBody>
          <a:bodyPr/>
          <a:lstStyle/>
          <a:p>
            <a:r>
              <a:rPr lang="en-US" altLang="zh-CN">
                <a:ea typeface="宋体" panose="02010600030101010101" pitchFamily="2" charset="-122"/>
              </a:rPr>
              <a:t>CIDR </a:t>
            </a:r>
            <a:r>
              <a:rPr lang="en-US" altLang="zh-CN">
                <a:latin typeface="Times New Roman" panose="02020603050405020304" pitchFamily="18" charset="0"/>
                <a:ea typeface="宋体" panose="02010600030101010101" pitchFamily="2" charset="-122"/>
              </a:rPr>
              <a:t>–</a:t>
            </a:r>
            <a:r>
              <a:rPr lang="en-US" altLang="zh-CN">
                <a:ea typeface="宋体" panose="02010600030101010101" pitchFamily="2" charset="-122"/>
              </a:rPr>
              <a:t> Classless InterDomain Routing</a:t>
            </a:r>
          </a:p>
        </p:txBody>
      </p:sp>
      <p:sp>
        <p:nvSpPr>
          <p:cNvPr id="155652" name="Rectangle 3"/>
          <p:cNvSpPr>
            <a:spLocks noGrp="1" noChangeArrowheads="1"/>
          </p:cNvSpPr>
          <p:nvPr>
            <p:ph type="body" idx="1"/>
          </p:nvPr>
        </p:nvSpPr>
        <p:spPr/>
        <p:txBody>
          <a:bodyPr/>
          <a:lstStyle/>
          <a:p>
            <a:pPr algn="ctr">
              <a:buFontTx/>
              <a:buNone/>
            </a:pPr>
            <a:r>
              <a:rPr lang="en-US" altLang="zh-CN" sz="2000">
                <a:solidFill>
                  <a:srgbClr val="000099"/>
                </a:solidFill>
                <a:ea typeface="宋体" panose="02010600030101010101" pitchFamily="2" charset="-122"/>
              </a:rPr>
              <a:t>A set of IP address assignments.</a:t>
            </a:r>
          </a:p>
        </p:txBody>
      </p:sp>
      <p:sp>
        <p:nvSpPr>
          <p:cNvPr id="155653" name="Text Box 4"/>
          <p:cNvSpPr txBox="1">
            <a:spLocks noChangeArrowheads="1"/>
          </p:cNvSpPr>
          <p:nvPr/>
        </p:nvSpPr>
        <p:spPr bwMode="auto">
          <a:xfrm>
            <a:off x="3232150" y="2717800"/>
            <a:ext cx="197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FontTx/>
              <a:buNone/>
            </a:pPr>
            <a:r>
              <a:rPr lang="en-US" altLang="zh-CN">
                <a:latin typeface="Times New Roman" panose="02020603050405020304" pitchFamily="18" charset="0"/>
                <a:ea typeface="宋体" panose="02010600030101010101" pitchFamily="2" charset="-122"/>
              </a:rPr>
              <a:t>5-59</a:t>
            </a:r>
          </a:p>
        </p:txBody>
      </p:sp>
      <p:pic>
        <p:nvPicPr>
          <p:cNvPr id="155654" name="Picture 5" descr="5-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2322513"/>
            <a:ext cx="809466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667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62819" name="Rectangle 2"/>
          <p:cNvSpPr>
            <a:spLocks noChangeArrowheads="1"/>
          </p:cNvSpPr>
          <p:nvPr/>
        </p:nvSpPr>
        <p:spPr bwMode="auto">
          <a:xfrm>
            <a:off x="228600" y="1143000"/>
            <a:ext cx="8686800" cy="415498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b="1">
                <a:latin typeface="Calibri" panose="020F0502020204030204" pitchFamily="34" charset="0"/>
                <a:ea typeface="宋体" panose="02010600030101010101" pitchFamily="2" charset="-122"/>
                <a:cs typeface="Calibri" panose="020F0502020204030204" pitchFamily="34" charset="0"/>
              </a:rPr>
              <a:t>An ISP is granted a block of addresses starting with 190.100.0.0/16 (65,536 addresses). The ISP needs to distribute these addresses to three groups of customers as follows:</a:t>
            </a:r>
          </a:p>
          <a:p>
            <a:pPr algn="just">
              <a:spcBef>
                <a:spcPct val="0"/>
              </a:spcBef>
              <a:buClrTx/>
              <a:buFontTx/>
              <a:buNone/>
            </a:pPr>
            <a:r>
              <a:rPr lang="en-US" altLang="zh-CN" b="1">
                <a:solidFill>
                  <a:schemeClr val="hlink"/>
                </a:solidFill>
                <a:latin typeface="Calibri" panose="020F0502020204030204" pitchFamily="34" charset="0"/>
                <a:ea typeface="宋体" panose="02010600030101010101" pitchFamily="2" charset="-122"/>
                <a:cs typeface="Calibri" panose="020F0502020204030204" pitchFamily="34" charset="0"/>
              </a:rPr>
              <a:t>a.</a:t>
            </a:r>
            <a:r>
              <a:rPr lang="en-US" altLang="zh-CN" b="1">
                <a:latin typeface="Calibri" panose="020F0502020204030204" pitchFamily="34" charset="0"/>
                <a:ea typeface="宋体" panose="02010600030101010101" pitchFamily="2" charset="-122"/>
                <a:cs typeface="Calibri" panose="020F0502020204030204" pitchFamily="34" charset="0"/>
              </a:rPr>
              <a:t> The first group has 64 customers; each needs 256</a:t>
            </a:r>
            <a:br>
              <a:rPr lang="en-US" altLang="zh-CN" b="1">
                <a:latin typeface="Calibri" panose="020F0502020204030204" pitchFamily="34" charset="0"/>
                <a:ea typeface="宋体" panose="02010600030101010101" pitchFamily="2" charset="-122"/>
                <a:cs typeface="Calibri" panose="020F0502020204030204" pitchFamily="34" charset="0"/>
              </a:rPr>
            </a:br>
            <a:r>
              <a:rPr lang="en-US" altLang="zh-CN" b="1">
                <a:latin typeface="Calibri" panose="020F0502020204030204" pitchFamily="34" charset="0"/>
                <a:ea typeface="宋体" panose="02010600030101010101" pitchFamily="2" charset="-122"/>
                <a:cs typeface="Calibri" panose="020F0502020204030204" pitchFamily="34" charset="0"/>
              </a:rPr>
              <a:t>     addresses.</a:t>
            </a:r>
          </a:p>
          <a:p>
            <a:pPr algn="just">
              <a:spcBef>
                <a:spcPct val="0"/>
              </a:spcBef>
              <a:buClrTx/>
              <a:buFontTx/>
              <a:buNone/>
            </a:pPr>
            <a:r>
              <a:rPr lang="en-US" altLang="zh-CN" b="1">
                <a:solidFill>
                  <a:schemeClr val="hlink"/>
                </a:solidFill>
                <a:latin typeface="Calibri" panose="020F0502020204030204" pitchFamily="34" charset="0"/>
                <a:ea typeface="宋体" panose="02010600030101010101" pitchFamily="2" charset="-122"/>
                <a:cs typeface="Calibri" panose="020F0502020204030204" pitchFamily="34" charset="0"/>
              </a:rPr>
              <a:t>b.</a:t>
            </a:r>
            <a:r>
              <a:rPr lang="en-US" altLang="zh-CN" b="1">
                <a:latin typeface="Calibri" panose="020F0502020204030204" pitchFamily="34" charset="0"/>
                <a:ea typeface="宋体" panose="02010600030101010101" pitchFamily="2" charset="-122"/>
                <a:cs typeface="Calibri" panose="020F0502020204030204" pitchFamily="34" charset="0"/>
              </a:rPr>
              <a:t> The second group has 128 customers; each needs 128</a:t>
            </a:r>
            <a:br>
              <a:rPr lang="en-US" altLang="zh-CN" b="1">
                <a:latin typeface="Calibri" panose="020F0502020204030204" pitchFamily="34" charset="0"/>
                <a:ea typeface="宋体" panose="02010600030101010101" pitchFamily="2" charset="-122"/>
                <a:cs typeface="Calibri" panose="020F0502020204030204" pitchFamily="34" charset="0"/>
              </a:rPr>
            </a:br>
            <a:r>
              <a:rPr lang="en-US" altLang="zh-CN" b="1">
                <a:latin typeface="Calibri" panose="020F0502020204030204" pitchFamily="34" charset="0"/>
                <a:ea typeface="宋体" panose="02010600030101010101" pitchFamily="2" charset="-122"/>
                <a:cs typeface="Calibri" panose="020F0502020204030204" pitchFamily="34" charset="0"/>
              </a:rPr>
              <a:t>     addresses.</a:t>
            </a:r>
          </a:p>
          <a:p>
            <a:pPr algn="just">
              <a:spcBef>
                <a:spcPct val="0"/>
              </a:spcBef>
              <a:buClrTx/>
              <a:buFontTx/>
              <a:buNone/>
            </a:pPr>
            <a:r>
              <a:rPr lang="en-US" altLang="zh-CN" b="1">
                <a:solidFill>
                  <a:schemeClr val="hlink"/>
                </a:solidFill>
                <a:latin typeface="Calibri" panose="020F0502020204030204" pitchFamily="34" charset="0"/>
                <a:ea typeface="宋体" panose="02010600030101010101" pitchFamily="2" charset="-122"/>
                <a:cs typeface="Calibri" panose="020F0502020204030204" pitchFamily="34" charset="0"/>
              </a:rPr>
              <a:t>c.</a:t>
            </a:r>
            <a:r>
              <a:rPr lang="en-US" altLang="zh-CN" b="1">
                <a:latin typeface="Calibri" panose="020F0502020204030204" pitchFamily="34" charset="0"/>
                <a:ea typeface="宋体" panose="02010600030101010101" pitchFamily="2" charset="-122"/>
                <a:cs typeface="Calibri" panose="020F0502020204030204" pitchFamily="34" charset="0"/>
              </a:rPr>
              <a:t> The third group has 128 customers; each needs 64</a:t>
            </a:r>
            <a:br>
              <a:rPr lang="en-US" altLang="zh-CN" b="1">
                <a:latin typeface="Calibri" panose="020F0502020204030204" pitchFamily="34" charset="0"/>
                <a:ea typeface="宋体" panose="02010600030101010101" pitchFamily="2" charset="-122"/>
                <a:cs typeface="Calibri" panose="020F0502020204030204" pitchFamily="34" charset="0"/>
              </a:rPr>
            </a:br>
            <a:r>
              <a:rPr lang="en-US" altLang="zh-CN" b="1">
                <a:latin typeface="Calibri" panose="020F0502020204030204" pitchFamily="34" charset="0"/>
                <a:ea typeface="宋体" panose="02010600030101010101" pitchFamily="2" charset="-122"/>
                <a:cs typeface="Calibri" panose="020F0502020204030204" pitchFamily="34" charset="0"/>
              </a:rPr>
              <a:t>     addresses.</a:t>
            </a:r>
          </a:p>
          <a:p>
            <a:pPr algn="just">
              <a:spcBef>
                <a:spcPct val="0"/>
              </a:spcBef>
              <a:buClrTx/>
              <a:buFontTx/>
              <a:buNone/>
            </a:pPr>
            <a:r>
              <a:rPr lang="en-US" altLang="zh-CN" b="1">
                <a:latin typeface="Calibri" panose="020F0502020204030204" pitchFamily="34" charset="0"/>
                <a:ea typeface="宋体" panose="02010600030101010101" pitchFamily="2" charset="-122"/>
                <a:cs typeface="Calibri" panose="020F0502020204030204" pitchFamily="34" charset="0"/>
              </a:rPr>
              <a:t>Design the subblocks and find out how many addresses are still available after these allocations.</a:t>
            </a:r>
          </a:p>
        </p:txBody>
      </p:sp>
      <p:sp>
        <p:nvSpPr>
          <p:cNvPr id="162820" name="Text Box 3"/>
          <p:cNvSpPr txBox="1">
            <a:spLocks noChangeArrowheads="1"/>
          </p:cNvSpPr>
          <p:nvPr/>
        </p:nvSpPr>
        <p:spPr bwMode="auto">
          <a:xfrm>
            <a:off x="458788" y="411163"/>
            <a:ext cx="16748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a:t>
            </a:r>
          </a:p>
        </p:txBody>
      </p:sp>
    </p:spTree>
    <p:extLst>
      <p:ext uri="{BB962C8B-B14F-4D97-AF65-F5344CB8AC3E}">
        <p14:creationId xmlns:p14="http://schemas.microsoft.com/office/powerpoint/2010/main" val="2949229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64867" name="Rectangle 2"/>
          <p:cNvSpPr>
            <a:spLocks noChangeArrowheads="1"/>
          </p:cNvSpPr>
          <p:nvPr/>
        </p:nvSpPr>
        <p:spPr bwMode="auto">
          <a:xfrm>
            <a:off x="228600" y="11430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Solution</a:t>
            </a:r>
          </a:p>
          <a:p>
            <a:pPr algn="just">
              <a:spcBef>
                <a:spcPct val="0"/>
              </a:spcBef>
              <a:buClrTx/>
              <a:buFontTx/>
              <a:buNone/>
            </a:pPr>
            <a:endParaRPr lang="zh-CN" altLang="en-US" sz="2800" b="1" i="1">
              <a:latin typeface="Times New Roman" panose="02020603050405020304" pitchFamily="18" charset="0"/>
              <a:ea typeface="宋体" panose="02010600030101010101" pitchFamily="2" charset="-122"/>
            </a:endParaRPr>
          </a:p>
        </p:txBody>
      </p:sp>
      <p:sp>
        <p:nvSpPr>
          <p:cNvPr id="164868" name="Text Box 3"/>
          <p:cNvSpPr txBox="1">
            <a:spLocks noChangeArrowheads="1"/>
          </p:cNvSpPr>
          <p:nvPr/>
        </p:nvSpPr>
        <p:spPr bwMode="auto">
          <a:xfrm>
            <a:off x="474663" y="411163"/>
            <a:ext cx="37163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 (continued)</a:t>
            </a:r>
          </a:p>
        </p:txBody>
      </p:sp>
      <p:sp>
        <p:nvSpPr>
          <p:cNvPr id="164869" name="Rectangle 4"/>
          <p:cNvSpPr>
            <a:spLocks noChangeArrowheads="1"/>
          </p:cNvSpPr>
          <p:nvPr/>
        </p:nvSpPr>
        <p:spPr bwMode="auto">
          <a:xfrm>
            <a:off x="228600" y="1785938"/>
            <a:ext cx="8686800" cy="22272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Group 1</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For this group, each customer needs 256 addresses. This means that 8 (log2 256) bits are needed to define each host. The prefix length is then 32 − 8 = 24. The addresses are</a:t>
            </a:r>
          </a:p>
        </p:txBody>
      </p:sp>
      <p:pic>
        <p:nvPicPr>
          <p:cNvPr id="16487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75" y="4343400"/>
            <a:ext cx="6902450" cy="1871663"/>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0128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66915" name="Text Box 2"/>
          <p:cNvSpPr txBox="1">
            <a:spLocks noChangeArrowheads="1"/>
          </p:cNvSpPr>
          <p:nvPr/>
        </p:nvSpPr>
        <p:spPr bwMode="auto">
          <a:xfrm>
            <a:off x="474663" y="411163"/>
            <a:ext cx="37163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 (continued)</a:t>
            </a:r>
          </a:p>
        </p:txBody>
      </p:sp>
      <p:sp>
        <p:nvSpPr>
          <p:cNvPr id="166916" name="Rectangle 3"/>
          <p:cNvSpPr>
            <a:spLocks noChangeArrowheads="1"/>
          </p:cNvSpPr>
          <p:nvPr/>
        </p:nvSpPr>
        <p:spPr bwMode="auto">
          <a:xfrm>
            <a:off x="152400" y="1295400"/>
            <a:ext cx="8686800" cy="22272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Group 2</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For this group, each customer needs 128 addresses. This means that 7 (log2 128) bits are needed to define each host. The prefix length is then 32 − 7 = 25. The addresses are</a:t>
            </a:r>
          </a:p>
        </p:txBody>
      </p:sp>
      <p:pic>
        <p:nvPicPr>
          <p:cNvPr id="1669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3730625"/>
            <a:ext cx="6723063" cy="190817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2794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68963" name="Text Box 2"/>
          <p:cNvSpPr txBox="1">
            <a:spLocks noChangeArrowheads="1"/>
          </p:cNvSpPr>
          <p:nvPr/>
        </p:nvSpPr>
        <p:spPr bwMode="auto">
          <a:xfrm>
            <a:off x="457200" y="411163"/>
            <a:ext cx="37163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 (continued)</a:t>
            </a:r>
          </a:p>
        </p:txBody>
      </p:sp>
      <p:sp>
        <p:nvSpPr>
          <p:cNvPr id="168964" name="Rectangle 3"/>
          <p:cNvSpPr>
            <a:spLocks noChangeArrowheads="1"/>
          </p:cNvSpPr>
          <p:nvPr/>
        </p:nvSpPr>
        <p:spPr bwMode="auto">
          <a:xfrm>
            <a:off x="152400" y="890588"/>
            <a:ext cx="8686800" cy="18002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Group 3</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For this group, each customer needs 64 addresses. This means that 6 (log</a:t>
            </a:r>
            <a:r>
              <a:rPr lang="en-US" altLang="zh-CN" sz="2800" b="1" i="1" baseline="-16000">
                <a:latin typeface="Calibri" panose="020F0502020204030204" pitchFamily="34" charset="0"/>
                <a:ea typeface="宋体" panose="02010600030101010101" pitchFamily="2" charset="-122"/>
                <a:cs typeface="Calibri" panose="020F0502020204030204" pitchFamily="34" charset="0"/>
              </a:rPr>
              <a:t>2</a:t>
            </a:r>
            <a:r>
              <a:rPr lang="en-US" altLang="zh-CN" sz="2800" b="1" i="1">
                <a:latin typeface="Calibri" panose="020F0502020204030204" pitchFamily="34" charset="0"/>
                <a:ea typeface="宋体" panose="02010600030101010101" pitchFamily="2" charset="-122"/>
                <a:cs typeface="Calibri" panose="020F0502020204030204" pitchFamily="34" charset="0"/>
              </a:rPr>
              <a:t>64) bits are needed to each host. The prefix length is then 32 − 6 = 26. The addresses are</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2843213"/>
            <a:ext cx="6831013" cy="1881187"/>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66" name="Rectangle 5"/>
          <p:cNvSpPr>
            <a:spLocks noChangeArrowheads="1"/>
          </p:cNvSpPr>
          <p:nvPr/>
        </p:nvSpPr>
        <p:spPr bwMode="auto">
          <a:xfrm>
            <a:off x="152400" y="4875213"/>
            <a:ext cx="8686800" cy="13731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Number of granted addresses to the ISP: 65,536</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Number of allocated addresses by the ISP: 40,960</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Number of available addresses: 24,576</a:t>
            </a:r>
          </a:p>
        </p:txBody>
      </p:sp>
    </p:spTree>
    <p:extLst>
      <p:ext uri="{BB962C8B-B14F-4D97-AF65-F5344CB8AC3E}">
        <p14:creationId xmlns:p14="http://schemas.microsoft.com/office/powerpoint/2010/main" val="11819590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06501" name="Text Box 2"/>
          <p:cNvSpPr txBox="1">
            <a:spLocks noChangeArrowheads="1"/>
          </p:cNvSpPr>
          <p:nvPr/>
        </p:nvSpPr>
        <p:spPr bwMode="auto">
          <a:xfrm>
            <a:off x="188913" y="68263"/>
            <a:ext cx="876617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spcBef>
                <a:spcPct val="0"/>
              </a:spcBef>
              <a:buClrTx/>
              <a:buSzTx/>
              <a:buFontTx/>
              <a:buNone/>
              <a:defRPr/>
            </a:pPr>
            <a:r>
              <a:rPr lang="en-US" altLang="zh-CN" sz="3200" dirty="0">
                <a:solidFill>
                  <a:srgbClr val="FF0000"/>
                </a:solidFill>
                <a:latin typeface="Arial" pitchFamily="34" charset="0"/>
                <a:ea typeface="+mj-ea"/>
              </a:rPr>
              <a:t>An example of address allocation and </a:t>
            </a:r>
          </a:p>
          <a:p>
            <a:pPr>
              <a:spcBef>
                <a:spcPct val="0"/>
              </a:spcBef>
              <a:buClrTx/>
              <a:buSzTx/>
              <a:buFontTx/>
              <a:buNone/>
              <a:defRPr/>
            </a:pPr>
            <a:r>
              <a:rPr lang="en-US" altLang="zh-CN" sz="3200" dirty="0">
                <a:solidFill>
                  <a:srgbClr val="FF0000"/>
                </a:solidFill>
                <a:latin typeface="Arial" pitchFamily="34" charset="0"/>
                <a:ea typeface="+mj-ea"/>
              </a:rPr>
              <a:t>distribution by an ISP</a:t>
            </a:r>
          </a:p>
        </p:txBody>
      </p:sp>
      <p:pic>
        <p:nvPicPr>
          <p:cNvPr id="1710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524000"/>
            <a:ext cx="8428037" cy="41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7853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Flow of one packet in an established virtual circuit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grpSp>
        <p:nvGrpSpPr>
          <p:cNvPr id="5" name="Group 1"/>
          <p:cNvGrpSpPr>
            <a:grpSpLocks/>
          </p:cNvGrpSpPr>
          <p:nvPr/>
        </p:nvGrpSpPr>
        <p:grpSpPr bwMode="auto">
          <a:xfrm>
            <a:off x="457200" y="2574924"/>
            <a:ext cx="7789863" cy="2536825"/>
            <a:chOff x="533400" y="2428940"/>
            <a:chExt cx="7790467" cy="2536718"/>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28940"/>
              <a:ext cx="7790467" cy="237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724" y="4748034"/>
              <a:ext cx="129025"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2"/>
          <p:cNvGrpSpPr>
            <a:grpSpLocks/>
          </p:cNvGrpSpPr>
          <p:nvPr/>
        </p:nvGrpSpPr>
        <p:grpSpPr bwMode="auto">
          <a:xfrm>
            <a:off x="914400" y="2889249"/>
            <a:ext cx="7023100" cy="1752600"/>
            <a:chOff x="990600" y="2743200"/>
            <a:chExt cx="7023393" cy="1752600"/>
          </a:xfrm>
        </p:grpSpPr>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040" y="4323036"/>
              <a:ext cx="2194560" cy="15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2743200"/>
              <a:ext cx="1828800" cy="1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0" y="2936395"/>
              <a:ext cx="121500" cy="135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5193" y="4312920"/>
              <a:ext cx="18288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3"/>
          <p:cNvGrpSpPr>
            <a:grpSpLocks/>
          </p:cNvGrpSpPr>
          <p:nvPr/>
        </p:nvGrpSpPr>
        <p:grpSpPr bwMode="auto">
          <a:xfrm>
            <a:off x="2166938" y="1338262"/>
            <a:ext cx="4594225" cy="5019675"/>
            <a:chOff x="2243072" y="1191717"/>
            <a:chExt cx="4593684" cy="5020363"/>
          </a:xfrm>
        </p:grpSpPr>
        <p:pic>
          <p:nvPicPr>
            <p:cNvPr id="1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43072" y="1191717"/>
              <a:ext cx="1731356" cy="123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43072" y="4856846"/>
              <a:ext cx="1731356" cy="1340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05400" y="4856846"/>
              <a:ext cx="1731356" cy="135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8763" y="1479549"/>
            <a:ext cx="179863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27838" y="3063874"/>
            <a:ext cx="1554162"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14438" y="2736849"/>
            <a:ext cx="122396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33638" y="3581399"/>
            <a:ext cx="122396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06825" y="4394199"/>
            <a:ext cx="12255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11913" y="4349749"/>
            <a:ext cx="1223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16138" y="3330574"/>
            <a:ext cx="9366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24300" y="4167187"/>
            <a:ext cx="1028700"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27838" y="1338262"/>
            <a:ext cx="19986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470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2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125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80">
                                          <p:stCondLst>
                                            <p:cond delay="0"/>
                                          </p:stCondLst>
                                        </p:cTn>
                                        <p:tgtEl>
                                          <p:spTgt spid="25"/>
                                        </p:tgtEl>
                                      </p:cBhvr>
                                    </p:animEffect>
                                    <p:anim calcmode="lin" valueType="num">
                                      <p:cBhvr>
                                        <p:cTn id="56"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61" dur="26">
                                          <p:stCondLst>
                                            <p:cond delay="650"/>
                                          </p:stCondLst>
                                        </p:cTn>
                                        <p:tgtEl>
                                          <p:spTgt spid="25"/>
                                        </p:tgtEl>
                                      </p:cBhvr>
                                      <p:to x="100000" y="60000"/>
                                    </p:animScale>
                                    <p:animScale>
                                      <p:cBhvr>
                                        <p:cTn id="62" dur="166" decel="50000">
                                          <p:stCondLst>
                                            <p:cond delay="676"/>
                                          </p:stCondLst>
                                        </p:cTn>
                                        <p:tgtEl>
                                          <p:spTgt spid="25"/>
                                        </p:tgtEl>
                                      </p:cBhvr>
                                      <p:to x="100000" y="100000"/>
                                    </p:animScale>
                                    <p:animScale>
                                      <p:cBhvr>
                                        <p:cTn id="63" dur="26">
                                          <p:stCondLst>
                                            <p:cond delay="1312"/>
                                          </p:stCondLst>
                                        </p:cTn>
                                        <p:tgtEl>
                                          <p:spTgt spid="25"/>
                                        </p:tgtEl>
                                      </p:cBhvr>
                                      <p:to x="100000" y="80000"/>
                                    </p:animScale>
                                    <p:animScale>
                                      <p:cBhvr>
                                        <p:cTn id="64" dur="166" decel="50000">
                                          <p:stCondLst>
                                            <p:cond delay="1338"/>
                                          </p:stCondLst>
                                        </p:cTn>
                                        <p:tgtEl>
                                          <p:spTgt spid="25"/>
                                        </p:tgtEl>
                                      </p:cBhvr>
                                      <p:to x="100000" y="100000"/>
                                    </p:animScale>
                                    <p:animScale>
                                      <p:cBhvr>
                                        <p:cTn id="65" dur="26">
                                          <p:stCondLst>
                                            <p:cond delay="1642"/>
                                          </p:stCondLst>
                                        </p:cTn>
                                        <p:tgtEl>
                                          <p:spTgt spid="25"/>
                                        </p:tgtEl>
                                      </p:cBhvr>
                                      <p:to x="100000" y="90000"/>
                                    </p:animScale>
                                    <p:animScale>
                                      <p:cBhvr>
                                        <p:cTn id="66" dur="166" decel="50000">
                                          <p:stCondLst>
                                            <p:cond delay="1668"/>
                                          </p:stCondLst>
                                        </p:cTn>
                                        <p:tgtEl>
                                          <p:spTgt spid="25"/>
                                        </p:tgtEl>
                                      </p:cBhvr>
                                      <p:to x="100000" y="100000"/>
                                    </p:animScale>
                                    <p:animScale>
                                      <p:cBhvr>
                                        <p:cTn id="67" dur="26">
                                          <p:stCondLst>
                                            <p:cond delay="1808"/>
                                          </p:stCondLst>
                                        </p:cTn>
                                        <p:tgtEl>
                                          <p:spTgt spid="25"/>
                                        </p:tgtEl>
                                      </p:cBhvr>
                                      <p:to x="100000" y="95000"/>
                                    </p:animScale>
                                    <p:animScale>
                                      <p:cBhvr>
                                        <p:cTn id="68"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a:ea typeface="宋体" panose="02010600030101010101" pitchFamily="2" charset="-122"/>
              </a:rPr>
              <a:t>IP Address Aggregation </a:t>
            </a:r>
          </a:p>
        </p:txBody>
      </p:sp>
      <p:sp>
        <p:nvSpPr>
          <p:cNvPr id="15769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57700" name="Rectangle 3"/>
          <p:cNvSpPr>
            <a:spLocks noGrp="1" noChangeArrowheads="1"/>
          </p:cNvSpPr>
          <p:nvPr>
            <p:ph idx="1"/>
          </p:nvPr>
        </p:nvSpPr>
        <p:spPr>
          <a:xfrm>
            <a:off x="914400" y="1492250"/>
            <a:ext cx="7789863" cy="4600575"/>
          </a:xfrm>
        </p:spPr>
        <p:txBody>
          <a:bodyPr/>
          <a:lstStyle/>
          <a:p>
            <a:r>
              <a:rPr lang="en-US" altLang="zh-CN">
                <a:ea typeface="宋体" panose="02010600030101010101" pitchFamily="2" charset="-122"/>
              </a:rPr>
              <a:t>Aggregation joins multiple IP prefixes into a single  larger prefix to reduce routing table size</a:t>
            </a:r>
          </a:p>
        </p:txBody>
      </p:sp>
      <p:pic>
        <p:nvPicPr>
          <p:cNvPr id="157701"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5363" y="2241550"/>
            <a:ext cx="715327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2" name="TextBox 8"/>
          <p:cNvSpPr txBox="1">
            <a:spLocks noChangeArrowheads="1"/>
          </p:cNvSpPr>
          <p:nvPr/>
        </p:nvSpPr>
        <p:spPr bwMode="auto">
          <a:xfrm>
            <a:off x="4621213" y="5908675"/>
            <a:ext cx="4070350" cy="277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 ISP customers have different prefixes</a:t>
            </a:r>
          </a:p>
        </p:txBody>
      </p:sp>
      <p:sp>
        <p:nvSpPr>
          <p:cNvPr id="157703" name="TextBox 9"/>
          <p:cNvSpPr txBox="1">
            <a:spLocks noChangeArrowheads="1"/>
          </p:cNvSpPr>
          <p:nvPr/>
        </p:nvSpPr>
        <p:spPr bwMode="auto">
          <a:xfrm>
            <a:off x="2366963" y="4586288"/>
            <a:ext cx="194945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 ISP advertises</a:t>
            </a:r>
          </a:p>
          <a:p>
            <a:pPr algn="ctr" eaLnBrk="1" hangingPunct="1">
              <a:spcBef>
                <a:spcPct val="0"/>
              </a:spcBef>
              <a:buClrTx/>
              <a:buFontTx/>
              <a:buNone/>
            </a:pPr>
            <a:r>
              <a:rPr lang="en-US" altLang="zh-CN" sz="1800">
                <a:solidFill>
                  <a:srgbClr val="FF2BD8"/>
                </a:solidFill>
                <a:ea typeface="宋体" panose="02010600030101010101" pitchFamily="2" charset="-122"/>
              </a:rPr>
              <a:t>a single prefix</a:t>
            </a:r>
          </a:p>
        </p:txBody>
      </p:sp>
    </p:spTree>
    <p:extLst>
      <p:ext uri="{BB962C8B-B14F-4D97-AF65-F5344CB8AC3E}">
        <p14:creationId xmlns:p14="http://schemas.microsoft.com/office/powerpoint/2010/main" val="28575759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161795" name="Rectangle 2"/>
          <p:cNvSpPr>
            <a:spLocks noGrp="1" noChangeArrowheads="1"/>
          </p:cNvSpPr>
          <p:nvPr>
            <p:ph type="title"/>
          </p:nvPr>
        </p:nvSpPr>
        <p:spPr/>
        <p:txBody>
          <a:bodyPr/>
          <a:lstStyle/>
          <a:p>
            <a:r>
              <a:rPr lang="en-AU" altLang="zh-CN">
                <a:ea typeface="宋体" panose="02010600030101010101" pitchFamily="2" charset="-122"/>
              </a:rPr>
              <a:t>Supernet </a:t>
            </a:r>
            <a:r>
              <a:rPr lang="en-US" altLang="zh-CN">
                <a:ea typeface="宋体" panose="02010600030101010101" pitchFamily="2" charset="-122"/>
              </a:rPr>
              <a:t>: an example</a:t>
            </a:r>
          </a:p>
        </p:txBody>
      </p:sp>
      <p:sp>
        <p:nvSpPr>
          <p:cNvPr id="842755" name="Rectangle 3"/>
          <p:cNvSpPr>
            <a:spLocks noGrp="1" noChangeArrowheads="1"/>
          </p:cNvSpPr>
          <p:nvPr>
            <p:ph type="body" idx="1"/>
          </p:nvPr>
        </p:nvSpPr>
        <p:spPr>
          <a:xfrm>
            <a:off x="573088" y="1966913"/>
            <a:ext cx="8415337" cy="4821237"/>
          </a:xfrm>
        </p:spPr>
        <p:txBody>
          <a:bodyPr/>
          <a:lstStyle/>
          <a:p>
            <a:pPr>
              <a:lnSpc>
                <a:spcPct val="110000"/>
              </a:lnSpc>
            </a:pPr>
            <a:r>
              <a:rPr lang="en-AU" altLang="zh-CN">
                <a:ea typeface="宋体" panose="02010600030101010101" pitchFamily="2" charset="-122"/>
              </a:rPr>
              <a:t>Four class C networks were put together to form the supernet:</a:t>
            </a:r>
          </a:p>
          <a:p>
            <a:pPr lvl="1">
              <a:lnSpc>
                <a:spcPct val="110000"/>
              </a:lnSpc>
            </a:pPr>
            <a:r>
              <a:rPr lang="en-US" altLang="zh-CN">
                <a:ea typeface="宋体" panose="02010600030101010101" pitchFamily="2" charset="-122"/>
              </a:rPr>
              <a:t>192.230.20. 0</a:t>
            </a:r>
          </a:p>
          <a:p>
            <a:pPr lvl="1">
              <a:lnSpc>
                <a:spcPct val="110000"/>
              </a:lnSpc>
            </a:pPr>
            <a:r>
              <a:rPr lang="en-US" altLang="zh-CN">
                <a:ea typeface="宋体" panose="02010600030101010101" pitchFamily="2" charset="-122"/>
              </a:rPr>
              <a:t>192.230.21. 0</a:t>
            </a:r>
          </a:p>
          <a:p>
            <a:pPr lvl="1">
              <a:lnSpc>
                <a:spcPct val="110000"/>
              </a:lnSpc>
            </a:pPr>
            <a:r>
              <a:rPr lang="en-US" altLang="zh-CN">
                <a:ea typeface="宋体" panose="02010600030101010101" pitchFamily="2" charset="-122"/>
              </a:rPr>
              <a:t>192.230.22. 0</a:t>
            </a:r>
          </a:p>
          <a:p>
            <a:pPr lvl="1">
              <a:lnSpc>
                <a:spcPct val="110000"/>
              </a:lnSpc>
            </a:pPr>
            <a:r>
              <a:rPr lang="en-US" altLang="zh-CN">
                <a:ea typeface="宋体" panose="02010600030101010101" pitchFamily="2" charset="-122"/>
              </a:rPr>
              <a:t>192.230.23. 0</a:t>
            </a:r>
          </a:p>
          <a:p>
            <a:pPr>
              <a:lnSpc>
                <a:spcPct val="110000"/>
              </a:lnSpc>
            </a:pPr>
            <a:r>
              <a:rPr lang="en-AU" altLang="zh-CN">
                <a:ea typeface="宋体" panose="02010600030101010101" pitchFamily="2" charset="-122"/>
              </a:rPr>
              <a:t>The address of lowest network together with the supernet mask is required in the global routers for routing :  </a:t>
            </a:r>
            <a:r>
              <a:rPr lang="en-US" altLang="zh-CN" b="1" i="1">
                <a:solidFill>
                  <a:srgbClr val="0000FF"/>
                </a:solidFill>
                <a:ea typeface="宋体" panose="02010600030101010101" pitchFamily="2" charset="-122"/>
              </a:rPr>
              <a:t>192.230.20.0 / 22</a:t>
            </a:r>
          </a:p>
        </p:txBody>
      </p:sp>
      <p:grpSp>
        <p:nvGrpSpPr>
          <p:cNvPr id="842756" name="Group 4"/>
          <p:cNvGrpSpPr>
            <a:grpSpLocks/>
          </p:cNvGrpSpPr>
          <p:nvPr/>
        </p:nvGrpSpPr>
        <p:grpSpPr bwMode="auto">
          <a:xfrm>
            <a:off x="3578225" y="2874963"/>
            <a:ext cx="4905375" cy="1912937"/>
            <a:chOff x="2506" y="1910"/>
            <a:chExt cx="3090" cy="1205"/>
          </a:xfrm>
        </p:grpSpPr>
        <p:sp>
          <p:nvSpPr>
            <p:cNvPr id="161810" name="Rectangle 5"/>
            <p:cNvSpPr>
              <a:spLocks noChangeArrowheads="1"/>
            </p:cNvSpPr>
            <p:nvPr/>
          </p:nvSpPr>
          <p:spPr bwMode="auto">
            <a:xfrm>
              <a:off x="2506" y="1910"/>
              <a:ext cx="3090" cy="25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b="1">
                  <a:ea typeface="宋体" panose="02010600030101010101" pitchFamily="2" charset="-122"/>
                </a:rPr>
                <a:t>11000000 11100110 000101</a:t>
              </a:r>
              <a:r>
                <a:rPr lang="en-US" altLang="zh-CN" sz="1800" b="1" u="sng">
                  <a:solidFill>
                    <a:srgbClr val="A50021"/>
                  </a:solidFill>
                  <a:ea typeface="宋体" panose="02010600030101010101" pitchFamily="2" charset="-122"/>
                </a:rPr>
                <a:t>00</a:t>
              </a:r>
              <a:r>
                <a:rPr lang="en-US" altLang="zh-CN" sz="1800" b="1">
                  <a:ea typeface="宋体" panose="02010600030101010101" pitchFamily="2" charset="-122"/>
                </a:rPr>
                <a:t> 00000000</a:t>
              </a:r>
            </a:p>
          </p:txBody>
        </p:sp>
        <p:sp>
          <p:nvSpPr>
            <p:cNvPr id="161811" name="Rectangle 6"/>
            <p:cNvSpPr>
              <a:spLocks noChangeArrowheads="1"/>
            </p:cNvSpPr>
            <p:nvPr/>
          </p:nvSpPr>
          <p:spPr bwMode="auto">
            <a:xfrm>
              <a:off x="2506" y="2228"/>
              <a:ext cx="3090" cy="25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b="1">
                  <a:ea typeface="宋体" panose="02010600030101010101" pitchFamily="2" charset="-122"/>
                </a:rPr>
                <a:t>11000000 11100110 000101</a:t>
              </a:r>
              <a:r>
                <a:rPr lang="en-US" altLang="zh-CN" sz="1800" b="1" u="sng">
                  <a:solidFill>
                    <a:srgbClr val="A50021"/>
                  </a:solidFill>
                  <a:ea typeface="宋体" panose="02010600030101010101" pitchFamily="2" charset="-122"/>
                </a:rPr>
                <a:t>01</a:t>
              </a:r>
              <a:r>
                <a:rPr lang="en-US" altLang="zh-CN" sz="1800" b="1">
                  <a:ea typeface="宋体" panose="02010600030101010101" pitchFamily="2" charset="-122"/>
                </a:rPr>
                <a:t> 00000000</a:t>
              </a:r>
            </a:p>
          </p:txBody>
        </p:sp>
        <p:sp>
          <p:nvSpPr>
            <p:cNvPr id="161812" name="Rectangle 7"/>
            <p:cNvSpPr>
              <a:spLocks noChangeArrowheads="1"/>
            </p:cNvSpPr>
            <p:nvPr/>
          </p:nvSpPr>
          <p:spPr bwMode="auto">
            <a:xfrm>
              <a:off x="2506" y="2545"/>
              <a:ext cx="3081" cy="25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b="1">
                  <a:ea typeface="宋体" panose="02010600030101010101" pitchFamily="2" charset="-122"/>
                </a:rPr>
                <a:t>11000000 11100110 000101</a:t>
              </a:r>
              <a:r>
                <a:rPr lang="en-US" altLang="zh-CN" sz="1800" b="1" u="sng">
                  <a:solidFill>
                    <a:srgbClr val="A50021"/>
                  </a:solidFill>
                  <a:ea typeface="宋体" panose="02010600030101010101" pitchFamily="2" charset="-122"/>
                </a:rPr>
                <a:t>10</a:t>
              </a:r>
              <a:r>
                <a:rPr lang="en-US" altLang="zh-CN" sz="1800" b="1">
                  <a:ea typeface="宋体" panose="02010600030101010101" pitchFamily="2" charset="-122"/>
                </a:rPr>
                <a:t> 00000000</a:t>
              </a:r>
            </a:p>
          </p:txBody>
        </p:sp>
        <p:sp>
          <p:nvSpPr>
            <p:cNvPr id="161813" name="Rectangle 8"/>
            <p:cNvSpPr>
              <a:spLocks noChangeArrowheads="1"/>
            </p:cNvSpPr>
            <p:nvPr/>
          </p:nvSpPr>
          <p:spPr bwMode="auto">
            <a:xfrm>
              <a:off x="2506" y="2863"/>
              <a:ext cx="3072" cy="25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b="1">
                  <a:ea typeface="宋体" panose="02010600030101010101" pitchFamily="2" charset="-122"/>
                </a:rPr>
                <a:t>11000000 11100110 000101</a:t>
              </a:r>
              <a:r>
                <a:rPr lang="en-US" altLang="zh-CN" sz="1800" b="1" u="sng">
                  <a:solidFill>
                    <a:srgbClr val="A50021"/>
                  </a:solidFill>
                  <a:ea typeface="宋体" panose="02010600030101010101" pitchFamily="2" charset="-122"/>
                </a:rPr>
                <a:t>11</a:t>
              </a:r>
              <a:r>
                <a:rPr lang="en-US" altLang="zh-CN" sz="1800" b="1">
                  <a:ea typeface="宋体" panose="02010600030101010101" pitchFamily="2" charset="-122"/>
                </a:rPr>
                <a:t> 00000000</a:t>
              </a:r>
            </a:p>
          </p:txBody>
        </p:sp>
      </p:grpSp>
      <p:sp>
        <p:nvSpPr>
          <p:cNvPr id="161798" name="Rectangle 2"/>
          <p:cNvSpPr>
            <a:spLocks noChangeArrowheads="1"/>
          </p:cNvSpPr>
          <p:nvPr/>
        </p:nvSpPr>
        <p:spPr bwMode="auto">
          <a:xfrm>
            <a:off x="6030913" y="1428750"/>
            <a:ext cx="2087562" cy="452438"/>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Helvetica" panose="020B0604020202020204" pitchFamily="34" charset="0"/>
              <a:ea typeface="宋体" panose="02010600030101010101" pitchFamily="2" charset="-122"/>
            </a:endParaRPr>
          </a:p>
        </p:txBody>
      </p:sp>
      <p:sp>
        <p:nvSpPr>
          <p:cNvPr id="161799" name="Rectangle 4"/>
          <p:cNvSpPr>
            <a:spLocks noChangeArrowheads="1"/>
          </p:cNvSpPr>
          <p:nvPr/>
        </p:nvSpPr>
        <p:spPr bwMode="auto">
          <a:xfrm>
            <a:off x="558800" y="1390650"/>
            <a:ext cx="7543800" cy="4794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Helvetica" panose="020B0604020202020204" pitchFamily="34" charset="0"/>
              <a:ea typeface="宋体" panose="02010600030101010101" pitchFamily="2" charset="-122"/>
            </a:endParaRPr>
          </a:p>
        </p:txBody>
      </p:sp>
      <p:sp>
        <p:nvSpPr>
          <p:cNvPr id="161800" name="Text Box 5"/>
          <p:cNvSpPr txBox="1">
            <a:spLocks noChangeArrowheads="1"/>
          </p:cNvSpPr>
          <p:nvPr/>
        </p:nvSpPr>
        <p:spPr bwMode="auto">
          <a:xfrm>
            <a:off x="2359025" y="841375"/>
            <a:ext cx="22098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a:latin typeface="Tahoma" panose="020B0604030504040204" pitchFamily="34" charset="0"/>
                <a:ea typeface="宋体" panose="02010600030101010101" pitchFamily="2" charset="-122"/>
              </a:rPr>
              <a:t>Internet part</a:t>
            </a:r>
          </a:p>
        </p:txBody>
      </p:sp>
      <p:sp>
        <p:nvSpPr>
          <p:cNvPr id="161801" name="Line 6"/>
          <p:cNvSpPr>
            <a:spLocks noChangeShapeType="1"/>
          </p:cNvSpPr>
          <p:nvPr/>
        </p:nvSpPr>
        <p:spPr bwMode="auto">
          <a:xfrm>
            <a:off x="6030913" y="1390650"/>
            <a:ext cx="0" cy="479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2" name="Text Box 7"/>
          <p:cNvSpPr txBox="1">
            <a:spLocks noChangeArrowheads="1"/>
          </p:cNvSpPr>
          <p:nvPr/>
        </p:nvSpPr>
        <p:spPr bwMode="auto">
          <a:xfrm>
            <a:off x="6391275" y="1500188"/>
            <a:ext cx="15843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a:latin typeface="Tahoma" panose="020B0604030504040204" pitchFamily="34" charset="0"/>
                <a:ea typeface="宋体" panose="02010600030101010101" pitchFamily="2" charset="-122"/>
              </a:rPr>
              <a:t>Host ID</a:t>
            </a:r>
          </a:p>
        </p:txBody>
      </p:sp>
      <p:sp>
        <p:nvSpPr>
          <p:cNvPr id="161803" name="Text Box 8"/>
          <p:cNvSpPr txBox="1">
            <a:spLocks noChangeArrowheads="1"/>
          </p:cNvSpPr>
          <p:nvPr/>
        </p:nvSpPr>
        <p:spPr bwMode="auto">
          <a:xfrm>
            <a:off x="6308725" y="841375"/>
            <a:ext cx="233203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a:latin typeface="Tahoma" panose="020B0604030504040204" pitchFamily="34" charset="0"/>
                <a:ea typeface="宋体" panose="02010600030101010101" pitchFamily="2" charset="-122"/>
              </a:rPr>
              <a:t>Local part</a:t>
            </a:r>
          </a:p>
        </p:txBody>
      </p:sp>
      <p:sp>
        <p:nvSpPr>
          <p:cNvPr id="161804" name="Line 9"/>
          <p:cNvSpPr>
            <a:spLocks noChangeShapeType="1"/>
          </p:cNvSpPr>
          <p:nvPr/>
        </p:nvSpPr>
        <p:spPr bwMode="auto">
          <a:xfrm flipV="1">
            <a:off x="5992813" y="1235075"/>
            <a:ext cx="2149475"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5" name="Line 10"/>
          <p:cNvSpPr>
            <a:spLocks noChangeShapeType="1"/>
          </p:cNvSpPr>
          <p:nvPr/>
        </p:nvSpPr>
        <p:spPr bwMode="auto">
          <a:xfrm>
            <a:off x="558800" y="1219200"/>
            <a:ext cx="5472113" cy="11113"/>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16"/>
          <p:cNvGrpSpPr>
            <a:grpSpLocks/>
          </p:cNvGrpSpPr>
          <p:nvPr/>
        </p:nvGrpSpPr>
        <p:grpSpPr bwMode="auto">
          <a:xfrm>
            <a:off x="5526088" y="1390650"/>
            <a:ext cx="504825" cy="477838"/>
            <a:chOff x="3560" y="1728"/>
            <a:chExt cx="318" cy="477"/>
          </a:xfrm>
        </p:grpSpPr>
        <p:sp>
          <p:nvSpPr>
            <p:cNvPr id="161808" name="Rectangle 17"/>
            <p:cNvSpPr>
              <a:spLocks noChangeArrowheads="1"/>
            </p:cNvSpPr>
            <p:nvPr/>
          </p:nvSpPr>
          <p:spPr bwMode="auto">
            <a:xfrm>
              <a:off x="3560" y="1752"/>
              <a:ext cx="318" cy="45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Helvetica" panose="020B0604020202020204" pitchFamily="34" charset="0"/>
                <a:ea typeface="宋体" panose="02010600030101010101" pitchFamily="2" charset="-122"/>
              </a:endParaRPr>
            </a:p>
          </p:txBody>
        </p:sp>
        <p:sp>
          <p:nvSpPr>
            <p:cNvPr id="161809" name="Line 18"/>
            <p:cNvSpPr>
              <a:spLocks noChangeShapeType="1"/>
            </p:cNvSpPr>
            <p:nvPr/>
          </p:nvSpPr>
          <p:spPr bwMode="auto">
            <a:xfrm>
              <a:off x="3560" y="1728"/>
              <a:ext cx="0" cy="47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1807" name="Text Box 19"/>
          <p:cNvSpPr txBox="1">
            <a:spLocks noChangeArrowheads="1"/>
          </p:cNvSpPr>
          <p:nvPr/>
        </p:nvSpPr>
        <p:spPr bwMode="auto">
          <a:xfrm>
            <a:off x="2286000" y="1500188"/>
            <a:ext cx="19446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a:latin typeface="Tahoma" panose="020B0604030504040204" pitchFamily="34" charset="0"/>
                <a:ea typeface="宋体" panose="02010600030101010101" pitchFamily="2" charset="-122"/>
              </a:rPr>
              <a:t>Network ID</a:t>
            </a:r>
          </a:p>
        </p:txBody>
      </p:sp>
    </p:spTree>
    <p:extLst>
      <p:ext uri="{BB962C8B-B14F-4D97-AF65-F5344CB8AC3E}">
        <p14:creationId xmlns:p14="http://schemas.microsoft.com/office/powerpoint/2010/main" val="1434913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2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2755">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edge">
                                      <p:cBhvr>
                                        <p:cTn id="1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75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ltLang="zh-CN">
                <a:ea typeface="宋体" panose="02010600030101010101" pitchFamily="2" charset="-122"/>
              </a:rPr>
              <a:t>Longest Matching Prefix</a:t>
            </a:r>
          </a:p>
        </p:txBody>
      </p:sp>
      <p:sp>
        <p:nvSpPr>
          <p:cNvPr id="17305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73060"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Packets are forwarded to the entry with the </a:t>
            </a:r>
            <a:r>
              <a:rPr lang="en-US" altLang="zh-CN" u="sng">
                <a:ea typeface="宋体" panose="02010600030101010101" pitchFamily="2" charset="-122"/>
              </a:rPr>
              <a:t>longest matching prefix</a:t>
            </a:r>
            <a:r>
              <a:rPr lang="en-US" altLang="zh-CN">
                <a:ea typeface="宋体" panose="02010600030101010101" pitchFamily="2" charset="-122"/>
              </a:rPr>
              <a:t> or smallest address block</a:t>
            </a:r>
          </a:p>
          <a:p>
            <a:pPr lvl="1"/>
            <a:r>
              <a:rPr lang="en-US" altLang="zh-CN">
                <a:ea typeface="宋体" panose="02010600030101010101" pitchFamily="2" charset="-122"/>
              </a:rPr>
              <a:t>Complicates forwarding but adds flexibility</a:t>
            </a:r>
          </a:p>
        </p:txBody>
      </p:sp>
      <p:pic>
        <p:nvPicPr>
          <p:cNvPr id="1730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3222625"/>
            <a:ext cx="84201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2" name="TextBox 8"/>
          <p:cNvSpPr txBox="1">
            <a:spLocks noChangeArrowheads="1"/>
          </p:cNvSpPr>
          <p:nvPr/>
        </p:nvSpPr>
        <p:spPr bwMode="auto">
          <a:xfrm>
            <a:off x="4729163" y="4876800"/>
            <a:ext cx="1985962"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Main prefix goes this way</a:t>
            </a:r>
          </a:p>
        </p:txBody>
      </p:sp>
      <p:sp>
        <p:nvSpPr>
          <p:cNvPr id="173063" name="TextBox 9"/>
          <p:cNvSpPr txBox="1">
            <a:spLocks noChangeArrowheads="1"/>
          </p:cNvSpPr>
          <p:nvPr/>
        </p:nvSpPr>
        <p:spPr bwMode="auto">
          <a:xfrm>
            <a:off x="2743200" y="4872038"/>
            <a:ext cx="141605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Except for this part!</a:t>
            </a:r>
          </a:p>
        </p:txBody>
      </p:sp>
      <p:cxnSp>
        <p:nvCxnSpPr>
          <p:cNvPr id="173064" name="Straight Arrow Connector 11"/>
          <p:cNvCxnSpPr>
            <a:cxnSpLocks noChangeShapeType="1"/>
          </p:cNvCxnSpPr>
          <p:nvPr/>
        </p:nvCxnSpPr>
        <p:spPr bwMode="auto">
          <a:xfrm rot="5400000" flipH="1" flipV="1">
            <a:off x="3121026" y="4743450"/>
            <a:ext cx="246062" cy="1587"/>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3065" name="Straight Arrow Connector 12"/>
          <p:cNvCxnSpPr>
            <a:cxnSpLocks noChangeShapeType="1"/>
          </p:cNvCxnSpPr>
          <p:nvPr/>
        </p:nvCxnSpPr>
        <p:spPr bwMode="auto">
          <a:xfrm rot="5400000" flipH="1" flipV="1">
            <a:off x="5093494" y="4749007"/>
            <a:ext cx="244475" cy="1587"/>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9890235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Simplified forwarding module in classless address</a:t>
            </a:r>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2101850"/>
            <a:ext cx="8397875"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12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Exercises</a:t>
            </a:r>
            <a:endParaRPr lang="zh-CN" altLang="en-US"/>
          </a:p>
        </p:txBody>
      </p:sp>
      <p:sp>
        <p:nvSpPr>
          <p:cNvPr id="3" name="内容占位符 2"/>
          <p:cNvSpPr>
            <a:spLocks noGrp="1"/>
          </p:cNvSpPr>
          <p:nvPr>
            <p:ph idx="1"/>
          </p:nvPr>
        </p:nvSpPr>
        <p:spPr>
          <a:xfrm>
            <a:off x="457200" y="1143000"/>
            <a:ext cx="8371490" cy="4867275"/>
          </a:xfrm>
        </p:spPr>
        <p:txBody>
          <a:bodyPr/>
          <a:lstStyle/>
          <a:p>
            <a:r>
              <a:rPr lang="en-US" altLang="zh-CN" sz="2000">
                <a:ea typeface="宋体" panose="02010600030101010101" pitchFamily="2" charset="-122"/>
              </a:rPr>
              <a:t>Make a forwarding table for router R1 using the configuration in the figure. Show the forwarding process if a packet arrives at R1 with the destination address 180.70.65.140.</a:t>
            </a:r>
          </a:p>
          <a:p>
            <a:endParaRPr lang="zh-CN" altLang="en-US" sz="2000"/>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7" y="2238703"/>
            <a:ext cx="5693597"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
          <p:cNvGrpSpPr>
            <a:grpSpLocks/>
          </p:cNvGrpSpPr>
          <p:nvPr/>
        </p:nvGrpSpPr>
        <p:grpSpPr bwMode="auto">
          <a:xfrm>
            <a:off x="3432203" y="4776951"/>
            <a:ext cx="5437188" cy="1728952"/>
            <a:chOff x="547851" y="3505200"/>
            <a:chExt cx="8089203" cy="255369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851" y="3505200"/>
              <a:ext cx="8089203" cy="25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651641" y="3505200"/>
              <a:ext cx="7806559" cy="243840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238040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Exercises (cont.)</a:t>
            </a:r>
            <a:endParaRPr lang="zh-CN" altLang="en-US"/>
          </a:p>
        </p:txBody>
      </p:sp>
      <p:sp>
        <p:nvSpPr>
          <p:cNvPr id="3" name="内容占位符 2"/>
          <p:cNvSpPr>
            <a:spLocks noGrp="1"/>
          </p:cNvSpPr>
          <p:nvPr>
            <p:ph idx="1"/>
          </p:nvPr>
        </p:nvSpPr>
        <p:spPr/>
        <p:txBody>
          <a:bodyPr/>
          <a:lstStyle/>
          <a:p>
            <a:pPr algn="just"/>
            <a:r>
              <a:rPr lang="en-US" altLang="zh-CN" b="1" i="1">
                <a:latin typeface="Calibri" panose="020F0502020204030204" pitchFamily="34" charset="0"/>
                <a:ea typeface="宋体" panose="02010600030101010101" pitchFamily="2" charset="-122"/>
                <a:cs typeface="Calibri" panose="020F0502020204030204" pitchFamily="34" charset="0"/>
              </a:rPr>
              <a:t>The router performs the following steps:</a:t>
            </a:r>
          </a:p>
          <a:p>
            <a:pPr algn="just"/>
            <a:r>
              <a:rPr lang="en-US" altLang="zh-CN" b="1" i="1">
                <a:solidFill>
                  <a:srgbClr val="FF0000"/>
                </a:solidFill>
                <a:latin typeface="Calibri" panose="020F0502020204030204" pitchFamily="34" charset="0"/>
                <a:ea typeface="宋体" panose="02010600030101010101" pitchFamily="2" charset="-122"/>
                <a:cs typeface="Calibri" panose="020F0502020204030204" pitchFamily="34" charset="0"/>
              </a:rPr>
              <a:t>1. </a:t>
            </a:r>
            <a:r>
              <a:rPr lang="en-US" altLang="zh-CN" b="1" i="1">
                <a:latin typeface="Calibri" panose="020F0502020204030204" pitchFamily="34" charset="0"/>
                <a:ea typeface="宋体" panose="02010600030101010101" pitchFamily="2" charset="-122"/>
                <a:cs typeface="Calibri" panose="020F0502020204030204" pitchFamily="34" charset="0"/>
              </a:rPr>
              <a:t>The first mask (</a:t>
            </a:r>
            <a:r>
              <a:rPr lang="en-US" altLang="zh-CN" b="1" i="1">
                <a:solidFill>
                  <a:srgbClr val="FF0000"/>
                </a:solidFill>
                <a:latin typeface="Calibri" panose="020F0502020204030204" pitchFamily="34" charset="0"/>
                <a:ea typeface="宋体" panose="02010600030101010101" pitchFamily="2" charset="-122"/>
                <a:cs typeface="Calibri" panose="020F0502020204030204" pitchFamily="34" charset="0"/>
              </a:rPr>
              <a:t>/26</a:t>
            </a:r>
            <a:r>
              <a:rPr lang="en-US" altLang="zh-CN" b="1" i="1">
                <a:latin typeface="Calibri" panose="020F0502020204030204" pitchFamily="34" charset="0"/>
                <a:ea typeface="宋体" panose="02010600030101010101" pitchFamily="2" charset="-122"/>
                <a:cs typeface="Calibri" panose="020F0502020204030204" pitchFamily="34" charset="0"/>
              </a:rPr>
              <a:t>) is applied to the destination address.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The result is 180.70.65.128, which does not match the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corresponding network address.</a:t>
            </a:r>
          </a:p>
          <a:p>
            <a:pPr algn="just"/>
            <a:r>
              <a:rPr lang="en-US" altLang="zh-CN" b="1" i="1">
                <a:solidFill>
                  <a:srgbClr val="FF0000"/>
                </a:solidFill>
                <a:latin typeface="Calibri" panose="020F0502020204030204" pitchFamily="34" charset="0"/>
                <a:ea typeface="宋体" panose="02010600030101010101" pitchFamily="2" charset="-122"/>
                <a:cs typeface="Calibri" panose="020F0502020204030204" pitchFamily="34" charset="0"/>
              </a:rPr>
              <a:t>2. </a:t>
            </a:r>
            <a:r>
              <a:rPr lang="en-US" altLang="zh-CN" b="1" i="1">
                <a:latin typeface="Calibri" panose="020F0502020204030204" pitchFamily="34" charset="0"/>
                <a:ea typeface="宋体" panose="02010600030101010101" pitchFamily="2" charset="-122"/>
                <a:cs typeface="Calibri" panose="020F0502020204030204" pitchFamily="34" charset="0"/>
              </a:rPr>
              <a:t>The second mask (</a:t>
            </a:r>
            <a:r>
              <a:rPr lang="en-US" altLang="zh-CN" b="1" i="1">
                <a:solidFill>
                  <a:srgbClr val="FF0000"/>
                </a:solidFill>
                <a:latin typeface="Calibri" panose="020F0502020204030204" pitchFamily="34" charset="0"/>
                <a:ea typeface="宋体" panose="02010600030101010101" pitchFamily="2" charset="-122"/>
                <a:cs typeface="Calibri" panose="020F0502020204030204" pitchFamily="34" charset="0"/>
              </a:rPr>
              <a:t>/25</a:t>
            </a:r>
            <a:r>
              <a:rPr lang="en-US" altLang="zh-CN" b="1" i="1">
                <a:latin typeface="Calibri" panose="020F0502020204030204" pitchFamily="34" charset="0"/>
                <a:ea typeface="宋体" panose="02010600030101010101" pitchFamily="2" charset="-122"/>
                <a:cs typeface="Calibri" panose="020F0502020204030204" pitchFamily="34" charset="0"/>
              </a:rPr>
              <a:t>) is applied to the destination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address. The result is 180.70.65.128, which matches the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corresponding network address. The next-hop address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and the interface number m0 are extracted for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forwarding the packet.</a:t>
            </a:r>
          </a:p>
          <a:p>
            <a:endParaRPr lang="zh-CN" altLang="en-US" b="1" i="1"/>
          </a:p>
        </p:txBody>
      </p:sp>
      <p:sp>
        <p:nvSpPr>
          <p:cNvPr id="4" name="页脚占位符 3"/>
          <p:cNvSpPr>
            <a:spLocks noGrp="1"/>
          </p:cNvSpPr>
          <p:nvPr>
            <p:ph type="ftr" sz="quarter" idx="11"/>
          </p:nvPr>
        </p:nvSpPr>
        <p:spPr/>
        <p:txBody>
          <a:body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32753668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ltLang="zh-CN">
                <a:ea typeface="宋体" panose="02010600030101010101" pitchFamily="2" charset="-122"/>
              </a:rPr>
              <a:t>NAT</a:t>
            </a:r>
          </a:p>
        </p:txBody>
      </p:sp>
      <p:sp>
        <p:nvSpPr>
          <p:cNvPr id="18841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88420" name="Rectangle 3"/>
          <p:cNvSpPr>
            <a:spLocks noGrp="1" noChangeArrowheads="1"/>
          </p:cNvSpPr>
          <p:nvPr>
            <p:ph idx="1"/>
          </p:nvPr>
        </p:nvSpPr>
        <p:spPr>
          <a:xfrm>
            <a:off x="914400" y="1276350"/>
            <a:ext cx="7789863" cy="4600575"/>
          </a:xfrm>
        </p:spPr>
        <p:txBody>
          <a:bodyPr/>
          <a:lstStyle/>
          <a:p>
            <a:r>
              <a:rPr lang="en-US" altLang="zh-CN">
                <a:ea typeface="宋体" panose="02010600030101010101" pitchFamily="2" charset="-122"/>
              </a:rPr>
              <a:t>NAT (Network Address Translation) box maps one external IP address to many internal IP addresses</a:t>
            </a:r>
          </a:p>
          <a:p>
            <a:pPr lvl="1"/>
            <a:r>
              <a:rPr lang="en-US" altLang="zh-CN">
                <a:ea typeface="宋体" panose="02010600030101010101" pitchFamily="2" charset="-122"/>
              </a:rPr>
              <a:t>Uses TCP/UDP port to tell connections apart</a:t>
            </a:r>
          </a:p>
          <a:p>
            <a:pPr lvl="1"/>
            <a:r>
              <a:rPr lang="en-US" altLang="zh-CN">
                <a:ea typeface="宋体" panose="02010600030101010101" pitchFamily="2" charset="-122"/>
              </a:rPr>
              <a:t>Violates layering; very common in homes, etc.</a:t>
            </a:r>
          </a:p>
        </p:txBody>
      </p:sp>
      <p:pic>
        <p:nvPicPr>
          <p:cNvPr id="1884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3176588"/>
            <a:ext cx="817245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620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190467" name="Text Box 2"/>
          <p:cNvSpPr txBox="1">
            <a:spLocks noChangeArrowheads="1"/>
          </p:cNvSpPr>
          <p:nvPr/>
        </p:nvSpPr>
        <p:spPr bwMode="auto">
          <a:xfrm>
            <a:off x="1504950" y="1865313"/>
            <a:ext cx="6115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2800">
                <a:latin typeface="Times New Roman" panose="02020603050405020304" pitchFamily="18" charset="0"/>
                <a:ea typeface="宋体" panose="02010600030101010101" pitchFamily="2" charset="-122"/>
              </a:rPr>
              <a:t>Addresses for private networks</a:t>
            </a:r>
          </a:p>
        </p:txBody>
      </p:sp>
      <p:pic>
        <p:nvPicPr>
          <p:cNvPr id="1904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2590800"/>
            <a:ext cx="6434137"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0469" name="Rectangle 4"/>
          <p:cNvSpPr>
            <a:spLocks noGrp="1" noChangeArrowheads="1"/>
          </p:cNvSpPr>
          <p:nvPr>
            <p:ph type="title"/>
          </p:nvPr>
        </p:nvSpPr>
        <p:spPr/>
        <p:txBody>
          <a:bodyPr/>
          <a:lstStyle/>
          <a:p>
            <a:r>
              <a:rPr lang="en-US" altLang="zh-CN">
                <a:ea typeface="宋体" panose="02010600030101010101" pitchFamily="2" charset="-122"/>
              </a:rPr>
              <a:t>NAT </a:t>
            </a:r>
            <a:r>
              <a:rPr lang="en-US" altLang="zh-CN">
                <a:latin typeface="Times New Roman" panose="02020603050405020304" pitchFamily="18" charset="0"/>
                <a:ea typeface="宋体" panose="02010600030101010101" pitchFamily="2" charset="-122"/>
              </a:rPr>
              <a:t>–</a:t>
            </a:r>
            <a:r>
              <a:rPr lang="en-US" altLang="zh-CN">
                <a:ea typeface="宋体" panose="02010600030101010101" pitchFamily="2" charset="-122"/>
              </a:rPr>
              <a:t> Network Address Translation</a:t>
            </a:r>
            <a:endParaRPr lang="zh-CN" altLang="en-US">
              <a:ea typeface="宋体" panose="02010600030101010101" pitchFamily="2" charset="-122"/>
            </a:endParaRPr>
          </a:p>
        </p:txBody>
      </p:sp>
    </p:spTree>
    <p:extLst>
      <p:ext uri="{BB962C8B-B14F-4D97-AF65-F5344CB8AC3E}">
        <p14:creationId xmlns:p14="http://schemas.microsoft.com/office/powerpoint/2010/main" val="2455481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92515" name="Text Box 2"/>
          <p:cNvSpPr txBox="1">
            <a:spLocks noChangeArrowheads="1"/>
          </p:cNvSpPr>
          <p:nvPr/>
        </p:nvSpPr>
        <p:spPr bwMode="auto">
          <a:xfrm>
            <a:off x="2192338" y="366713"/>
            <a:ext cx="47593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kumimoji="1" lang="en-US" altLang="zh-CN" sz="3600">
                <a:solidFill>
                  <a:srgbClr val="FF0000"/>
                </a:solidFill>
                <a:ea typeface="宋体" panose="02010600030101010101" pitchFamily="2" charset="-122"/>
              </a:rPr>
              <a:t>A NAT Implementation</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5" y="2041525"/>
            <a:ext cx="752792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0220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94563" name="Text Box 2"/>
          <p:cNvSpPr txBox="1">
            <a:spLocks noChangeArrowheads="1"/>
          </p:cNvSpPr>
          <p:nvPr/>
        </p:nvSpPr>
        <p:spPr bwMode="auto">
          <a:xfrm>
            <a:off x="2444750" y="298450"/>
            <a:ext cx="42545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kumimoji="1" lang="en-US" altLang="zh-CN" sz="3600">
                <a:solidFill>
                  <a:srgbClr val="FF0000"/>
                </a:solidFill>
                <a:ea typeface="宋体" panose="02010600030101010101" pitchFamily="2" charset="-122"/>
              </a:rPr>
              <a:t>Addresses in a NAT</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25" y="2362200"/>
            <a:ext cx="8169275"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2638" y="2805113"/>
            <a:ext cx="11731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2300" y="2782888"/>
            <a:ext cx="118745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3752850"/>
            <a:ext cx="17113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381000" y="2209800"/>
            <a:ext cx="4419600" cy="29718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pic>
        <p:nvPicPr>
          <p:cNvPr id="1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5113" y="3905250"/>
            <a:ext cx="17113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7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a:ea typeface="宋体" panose="02010600030101010101" pitchFamily="2" charset="-122"/>
              </a:rPr>
              <a:t>Comparison of Virtual-Circuits &amp; Datagrams</a:t>
            </a:r>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1277938"/>
            <a:ext cx="7880350"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96611" name="Text Box 2"/>
          <p:cNvSpPr txBox="1">
            <a:spLocks noChangeArrowheads="1"/>
          </p:cNvSpPr>
          <p:nvPr/>
        </p:nvSpPr>
        <p:spPr bwMode="auto">
          <a:xfrm>
            <a:off x="1949450" y="280988"/>
            <a:ext cx="52451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kumimoji="1" lang="en-US" altLang="zh-CN" sz="3600">
                <a:solidFill>
                  <a:srgbClr val="FF0000"/>
                </a:solidFill>
                <a:ea typeface="宋体" panose="02010600030101010101" pitchFamily="2" charset="-122"/>
              </a:rPr>
              <a:t>NAT Address Translation</a:t>
            </a:r>
          </a:p>
        </p:txBody>
      </p:sp>
      <p:pic>
        <p:nvPicPr>
          <p:cNvPr id="1966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363663"/>
            <a:ext cx="6051550" cy="465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8" y="968375"/>
            <a:ext cx="8482012"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5933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98659" name="Text Box 2"/>
          <p:cNvSpPr txBox="1">
            <a:spLocks noChangeArrowheads="1"/>
          </p:cNvSpPr>
          <p:nvPr/>
        </p:nvSpPr>
        <p:spPr bwMode="auto">
          <a:xfrm>
            <a:off x="1027113" y="1566863"/>
            <a:ext cx="70881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2800" b="1">
                <a:latin typeface="Times New Roman" panose="02020603050405020304" pitchFamily="18" charset="0"/>
                <a:ea typeface="宋体" panose="02010600030101010101" pitchFamily="2" charset="-122"/>
              </a:rPr>
              <a:t>Five-column translation table</a:t>
            </a:r>
          </a:p>
        </p:txBody>
      </p:sp>
      <p:grpSp>
        <p:nvGrpSpPr>
          <p:cNvPr id="5" name="Group 2"/>
          <p:cNvGrpSpPr>
            <a:grpSpLocks/>
          </p:cNvGrpSpPr>
          <p:nvPr/>
        </p:nvGrpSpPr>
        <p:grpSpPr bwMode="auto">
          <a:xfrm>
            <a:off x="246063" y="2667000"/>
            <a:ext cx="8596312" cy="2168525"/>
            <a:chOff x="245679" y="2667000"/>
            <a:chExt cx="8597319" cy="2167851"/>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79" y="2667000"/>
              <a:ext cx="8597319" cy="216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
            <p:cNvSpPr>
              <a:spLocks noChangeArrowheads="1"/>
            </p:cNvSpPr>
            <p:nvPr/>
          </p:nvSpPr>
          <p:spPr bwMode="auto">
            <a:xfrm>
              <a:off x="346841" y="2743200"/>
              <a:ext cx="8339959" cy="2015451"/>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51498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676275"/>
            <a:ext cx="9144000" cy="1143000"/>
          </a:xfrm>
        </p:spPr>
        <p:txBody>
          <a:bodyPr/>
          <a:lstStyle/>
          <a:p>
            <a:r>
              <a:rPr lang="en-US" altLang="zh-CN">
                <a:ea typeface="宋体" panose="02010600030101010101" pitchFamily="2" charset="-122"/>
              </a:rPr>
              <a:t>Network Layer</a:t>
            </a:r>
            <a:br>
              <a:rPr lang="en-US" altLang="zh-CN">
                <a:ea typeface="宋体" panose="02010600030101010101" pitchFamily="2" charset="-122"/>
              </a:rPr>
            </a:br>
            <a:r>
              <a:rPr lang="en-US" altLang="zh-CN" sz="2400">
                <a:solidFill>
                  <a:srgbClr val="7F7F7F"/>
                </a:solidFill>
                <a:ea typeface="宋体" panose="02010600030101010101" pitchFamily="2" charset="-122"/>
              </a:rPr>
              <a:t>Chapter 5</a:t>
            </a:r>
            <a:endParaRPr lang="en-US" altLang="zh-CN">
              <a:ea typeface="宋体" panose="02010600030101010101" pitchFamily="2" charset="-122"/>
            </a:endParaRPr>
          </a:p>
        </p:txBody>
      </p:sp>
      <p:sp>
        <p:nvSpPr>
          <p:cNvPr id="9219"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220" name="Subtitle 2"/>
          <p:cNvSpPr>
            <a:spLocks noGrp="1"/>
          </p:cNvSpPr>
          <p:nvPr>
            <p:ph idx="1"/>
          </p:nvPr>
        </p:nvSpPr>
        <p:spPr>
          <a:xfrm>
            <a:off x="1257300" y="1990725"/>
            <a:ext cx="6686550" cy="4019550"/>
          </a:xfrm>
        </p:spPr>
        <p:txBody>
          <a:bodyPr/>
          <a:lstStyle/>
          <a:p>
            <a:pPr lvl="1"/>
            <a:r>
              <a:rPr lang="en-US" altLang="zh-CN" dirty="0">
                <a:ea typeface="宋体" panose="02010600030101010101" pitchFamily="2" charset="-122"/>
              </a:rPr>
              <a:t>Design Issues</a:t>
            </a:r>
          </a:p>
          <a:p>
            <a:pPr lvl="1"/>
            <a:r>
              <a:rPr lang="en-US" altLang="zh-CN" dirty="0">
                <a:ea typeface="宋体" panose="02010600030101010101" pitchFamily="2" charset="-122"/>
              </a:rPr>
              <a:t>Routing Algorithms</a:t>
            </a:r>
          </a:p>
          <a:p>
            <a:pPr lvl="1"/>
            <a:r>
              <a:rPr lang="en-US" altLang="zh-CN" dirty="0">
                <a:ea typeface="宋体" panose="02010600030101010101" pitchFamily="2" charset="-122"/>
              </a:rPr>
              <a:t>Congestion Control</a:t>
            </a:r>
          </a:p>
          <a:p>
            <a:pPr lvl="1"/>
            <a:r>
              <a:rPr lang="en-US" altLang="zh-CN" dirty="0">
                <a:ea typeface="宋体" panose="02010600030101010101" pitchFamily="2" charset="-122"/>
              </a:rPr>
              <a:t>Quality of Service</a:t>
            </a:r>
          </a:p>
          <a:p>
            <a:pPr lvl="1"/>
            <a:r>
              <a:rPr lang="en-US" altLang="zh-CN" dirty="0">
                <a:ea typeface="宋体" panose="02010600030101010101" pitchFamily="2" charset="-122"/>
              </a:rPr>
              <a:t>Internetworking</a:t>
            </a:r>
          </a:p>
          <a:p>
            <a:pPr lvl="1"/>
            <a:r>
              <a:rPr lang="en-US" altLang="zh-CN" dirty="0">
                <a:ea typeface="宋体" panose="02010600030101010101" pitchFamily="2" charset="-122"/>
              </a:rPr>
              <a:t>Network Layer of the Internet</a:t>
            </a:r>
          </a:p>
        </p:txBody>
      </p:sp>
    </p:spTree>
    <p:extLst>
      <p:ext uri="{BB962C8B-B14F-4D97-AF65-F5344CB8AC3E}">
        <p14:creationId xmlns:p14="http://schemas.microsoft.com/office/powerpoint/2010/main" val="18288002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CN">
                <a:ea typeface="宋体" panose="02010600030101010101" pitchFamily="2" charset="-122"/>
              </a:rPr>
              <a:t>The Network Layer</a:t>
            </a:r>
          </a:p>
        </p:txBody>
      </p:sp>
      <p:sp>
        <p:nvSpPr>
          <p:cNvPr id="1126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1268" name="Content Placeholder 2"/>
          <p:cNvSpPr>
            <a:spLocks noGrp="1"/>
          </p:cNvSpPr>
          <p:nvPr>
            <p:ph idx="1"/>
          </p:nvPr>
        </p:nvSpPr>
        <p:spPr>
          <a:xfrm>
            <a:off x="1381125" y="2390775"/>
            <a:ext cx="5076825" cy="4019550"/>
          </a:xfrm>
        </p:spPr>
        <p:txBody>
          <a:bodyPr/>
          <a:lstStyle/>
          <a:p>
            <a:r>
              <a:rPr lang="en-US" altLang="zh-CN">
                <a:ea typeface="宋体" panose="02010600030101010101" pitchFamily="2" charset="-122"/>
              </a:rPr>
              <a:t>Responsible for delivering packets between endpoints over multiple links</a:t>
            </a:r>
          </a:p>
        </p:txBody>
      </p:sp>
      <p:grpSp>
        <p:nvGrpSpPr>
          <p:cNvPr id="11269" name="Group 26"/>
          <p:cNvGrpSpPr>
            <a:grpSpLocks/>
          </p:cNvGrpSpPr>
          <p:nvPr/>
        </p:nvGrpSpPr>
        <p:grpSpPr bwMode="auto">
          <a:xfrm>
            <a:off x="6753225" y="2257425"/>
            <a:ext cx="1466850" cy="1930400"/>
            <a:chOff x="6753225" y="2638425"/>
            <a:chExt cx="1466850" cy="1930400"/>
          </a:xfrm>
        </p:grpSpPr>
        <p:sp>
          <p:nvSpPr>
            <p:cNvPr id="11270" name="Rectangle 4"/>
            <p:cNvSpPr>
              <a:spLocks noChangeArrowheads="1"/>
            </p:cNvSpPr>
            <p:nvPr/>
          </p:nvSpPr>
          <p:spPr bwMode="auto">
            <a:xfrm>
              <a:off x="6753225" y="4187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1" name="Rectangle 5"/>
            <p:cNvSpPr>
              <a:spLocks noChangeArrowheads="1"/>
            </p:cNvSpPr>
            <p:nvPr/>
          </p:nvSpPr>
          <p:spPr bwMode="auto">
            <a:xfrm>
              <a:off x="6753225" y="3806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2" name="Rectangle 6"/>
            <p:cNvSpPr>
              <a:spLocks noChangeArrowheads="1"/>
            </p:cNvSpPr>
            <p:nvPr/>
          </p:nvSpPr>
          <p:spPr bwMode="auto">
            <a:xfrm>
              <a:off x="6753225" y="3416300"/>
              <a:ext cx="1447800" cy="381000"/>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3"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4" name="Rectangle 10"/>
            <p:cNvSpPr>
              <a:spLocks noChangeArrowheads="1"/>
            </p:cNvSpPr>
            <p:nvPr/>
          </p:nvSpPr>
          <p:spPr bwMode="auto">
            <a:xfrm>
              <a:off x="6753225" y="265747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5"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11276"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11277"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11278"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p>
          </p:txBody>
        </p:sp>
        <p:sp>
          <p:nvSpPr>
            <p:cNvPr id="11279"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grpSp>
    </p:spTree>
    <p:extLst>
      <p:ext uri="{BB962C8B-B14F-4D97-AF65-F5344CB8AC3E}">
        <p14:creationId xmlns:p14="http://schemas.microsoft.com/office/powerpoint/2010/main" val="7393213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zh-CN">
                <a:ea typeface="宋体" panose="02010600030101010101" pitchFamily="2" charset="-122"/>
              </a:rPr>
              <a:t>Network Layer in the Internet</a:t>
            </a:r>
          </a:p>
        </p:txBody>
      </p:sp>
      <p:sp>
        <p:nvSpPr>
          <p:cNvPr id="9830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8308" name="Rectangle 3"/>
          <p:cNvSpPr>
            <a:spLocks noGrp="1" noChangeArrowheads="1"/>
          </p:cNvSpPr>
          <p:nvPr>
            <p:ph idx="1"/>
          </p:nvPr>
        </p:nvSpPr>
        <p:spPr>
          <a:xfrm>
            <a:off x="1381125" y="1695450"/>
            <a:ext cx="7315200" cy="4019550"/>
          </a:xfrm>
        </p:spPr>
        <p:txBody>
          <a:bodyPr/>
          <a:lstStyle/>
          <a:p>
            <a:pPr lvl="1"/>
            <a:r>
              <a:rPr lang="it-IT" altLang="zh-CN">
                <a:ea typeface="宋体" panose="02010600030101010101" pitchFamily="2" charset="-122"/>
              </a:rPr>
              <a:t>IP Version 4 </a:t>
            </a:r>
            <a:r>
              <a:rPr lang="en-US" altLang="zh-CN">
                <a:solidFill>
                  <a:srgbClr val="0000FF"/>
                </a:solidFill>
                <a:ea typeface="宋体" panose="02010600030101010101" pitchFamily="2" charset="-122"/>
              </a:rPr>
              <a:t>»</a:t>
            </a:r>
            <a:endParaRPr lang="it-IT" altLang="zh-CN">
              <a:ea typeface="宋体" panose="02010600030101010101" pitchFamily="2" charset="-122"/>
            </a:endParaRPr>
          </a:p>
          <a:p>
            <a:pPr lvl="1"/>
            <a:r>
              <a:rPr lang="en-US" altLang="zh-CN">
                <a:ea typeface="宋体" panose="02010600030101010101" pitchFamily="2" charset="-122"/>
              </a:rPr>
              <a:t>IP Addresses</a:t>
            </a:r>
            <a:r>
              <a:rPr lang="en-US" altLang="zh-CN">
                <a:solidFill>
                  <a:srgbClr val="0000FF"/>
                </a:solidFill>
                <a:ea typeface="宋体" panose="02010600030101010101" pitchFamily="2" charset="-122"/>
              </a:rPr>
              <a:t> »</a:t>
            </a:r>
            <a:endParaRPr lang="en-US" altLang="zh-CN">
              <a:ea typeface="宋体" panose="02010600030101010101" pitchFamily="2" charset="-122"/>
            </a:endParaRPr>
          </a:p>
          <a:p>
            <a:pPr lvl="1"/>
            <a:r>
              <a:rPr lang="en-US" altLang="zh-CN">
                <a:ea typeface="宋体" panose="02010600030101010101" pitchFamily="2" charset="-122"/>
              </a:rPr>
              <a:t>IP Version 6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Internet Control Protocols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Label Switching and MPLS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OSPF—An Interior Gateway Routing Protocol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BGP—The Exterior Gateway Routing Protocol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solidFill>
                  <a:srgbClr val="7F7F7F"/>
                </a:solidFill>
                <a:ea typeface="宋体" panose="02010600030101010101" pitchFamily="2" charset="-122"/>
              </a:rPr>
              <a:t>Internet Multicasting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solidFill>
                  <a:srgbClr val="7F7F7F"/>
                </a:solidFill>
                <a:ea typeface="宋体" panose="02010600030101010101" pitchFamily="2" charset="-122"/>
              </a:rPr>
              <a:t>Mobile IP </a:t>
            </a:r>
            <a:r>
              <a:rPr lang="en-US" altLang="zh-CN">
                <a:solidFill>
                  <a:srgbClr val="0000FF"/>
                </a:solidFill>
                <a:ea typeface="宋体" panose="02010600030101010101" pitchFamily="2" charset="-122"/>
              </a:rPr>
              <a:t>»</a:t>
            </a:r>
            <a:endParaRPr lang="en-US" altLang="zh-CN">
              <a:ea typeface="宋体" panose="02010600030101010101" pitchFamily="2" charset="-122"/>
            </a:endParaRPr>
          </a:p>
        </p:txBody>
      </p:sp>
    </p:spTree>
    <p:extLst>
      <p:ext uri="{BB962C8B-B14F-4D97-AF65-F5344CB8AC3E}">
        <p14:creationId xmlns:p14="http://schemas.microsoft.com/office/powerpoint/2010/main" val="10135084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US" altLang="zh-CN" dirty="0">
                <a:ea typeface="宋体" panose="02010600030101010101" pitchFamily="2" charset="-122"/>
              </a:rPr>
              <a:t>IP Version 6 </a:t>
            </a:r>
          </a:p>
        </p:txBody>
      </p:sp>
      <p:sp>
        <p:nvSpPr>
          <p:cNvPr id="20275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02756" name="Rectangle 3"/>
          <p:cNvSpPr>
            <a:spLocks noGrp="1" noChangeArrowheads="1"/>
          </p:cNvSpPr>
          <p:nvPr>
            <p:ph idx="1"/>
          </p:nvPr>
        </p:nvSpPr>
        <p:spPr>
          <a:xfrm>
            <a:off x="914400" y="1217613"/>
            <a:ext cx="7789863" cy="4600575"/>
          </a:xfrm>
        </p:spPr>
        <p:txBody>
          <a:bodyPr/>
          <a:lstStyle/>
          <a:p>
            <a:r>
              <a:rPr lang="en-US" altLang="zh-CN">
                <a:ea typeface="宋体" panose="02010600030101010101" pitchFamily="2" charset="-122"/>
              </a:rPr>
              <a:t>Major upgrade in the 1990s due to impending address exhaustion, with various other goals:</a:t>
            </a:r>
          </a:p>
          <a:p>
            <a:pPr lvl="2"/>
            <a:r>
              <a:rPr lang="en-US" altLang="zh-CN">
                <a:ea typeface="宋体" panose="02010600030101010101" pitchFamily="2" charset="-122"/>
              </a:rPr>
              <a:t>Support billions of hosts</a:t>
            </a:r>
          </a:p>
          <a:p>
            <a:pPr lvl="2"/>
            <a:r>
              <a:rPr lang="en-US" altLang="zh-CN">
                <a:ea typeface="宋体" panose="02010600030101010101" pitchFamily="2" charset="-122"/>
              </a:rPr>
              <a:t>Reduce routing table size</a:t>
            </a:r>
          </a:p>
          <a:p>
            <a:pPr lvl="2"/>
            <a:r>
              <a:rPr lang="en-US" altLang="zh-CN">
                <a:ea typeface="宋体" panose="02010600030101010101" pitchFamily="2" charset="-122"/>
              </a:rPr>
              <a:t>Simplify protocol</a:t>
            </a:r>
          </a:p>
          <a:p>
            <a:pPr lvl="2"/>
            <a:r>
              <a:rPr lang="en-US" altLang="zh-CN">
                <a:ea typeface="宋体" panose="02010600030101010101" pitchFamily="2" charset="-122"/>
              </a:rPr>
              <a:t>Better security</a:t>
            </a:r>
          </a:p>
          <a:p>
            <a:pPr lvl="2"/>
            <a:r>
              <a:rPr lang="en-US" altLang="zh-CN">
                <a:ea typeface="宋体" panose="02010600030101010101" pitchFamily="2" charset="-122"/>
              </a:rPr>
              <a:t>Attention to type of service</a:t>
            </a:r>
          </a:p>
          <a:p>
            <a:pPr lvl="2"/>
            <a:r>
              <a:rPr lang="en-US" altLang="zh-CN">
                <a:ea typeface="宋体" panose="02010600030101010101" pitchFamily="2" charset="-122"/>
              </a:rPr>
              <a:t>Aid multicasting</a:t>
            </a:r>
          </a:p>
          <a:p>
            <a:pPr lvl="2"/>
            <a:r>
              <a:rPr lang="en-US" altLang="zh-CN">
                <a:ea typeface="宋体" panose="02010600030101010101" pitchFamily="2" charset="-122"/>
              </a:rPr>
              <a:t>Roaming host without changing address</a:t>
            </a:r>
          </a:p>
          <a:p>
            <a:pPr lvl="2"/>
            <a:r>
              <a:rPr lang="en-US" altLang="zh-CN">
                <a:ea typeface="宋体" panose="02010600030101010101" pitchFamily="2" charset="-122"/>
              </a:rPr>
              <a:t>Allow future protocol evolution</a:t>
            </a:r>
          </a:p>
          <a:p>
            <a:pPr lvl="2"/>
            <a:r>
              <a:rPr lang="en-US" altLang="zh-CN">
                <a:ea typeface="宋体" panose="02010600030101010101" pitchFamily="2" charset="-122"/>
              </a:rPr>
              <a:t>Permit coexistence of old, new protocols, …</a:t>
            </a:r>
          </a:p>
          <a:p>
            <a:r>
              <a:rPr lang="en-US" altLang="zh-CN">
                <a:ea typeface="宋体" panose="02010600030101010101" pitchFamily="2" charset="-122"/>
              </a:rPr>
              <a:t>Deployment has been slow &amp; painful, but may pick up pace now that addresses are all but exhausted</a:t>
            </a:r>
          </a:p>
        </p:txBody>
      </p:sp>
    </p:spTree>
    <p:extLst>
      <p:ext uri="{BB962C8B-B14F-4D97-AF65-F5344CB8AC3E}">
        <p14:creationId xmlns:p14="http://schemas.microsoft.com/office/powerpoint/2010/main" val="7946352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Address Space</a:t>
            </a:r>
            <a:endParaRPr lang="zh-CN" altLang="en-US" dirty="0"/>
          </a:p>
        </p:txBody>
      </p:sp>
      <p:sp>
        <p:nvSpPr>
          <p:cNvPr id="3" name="内容占位符 2"/>
          <p:cNvSpPr>
            <a:spLocks noGrp="1"/>
          </p:cNvSpPr>
          <p:nvPr>
            <p:ph idx="1"/>
          </p:nvPr>
        </p:nvSpPr>
        <p:spPr/>
        <p:txBody>
          <a:bodyPr/>
          <a:lstStyle/>
          <a:p>
            <a:r>
              <a:rPr lang="en-US" altLang="zh-CN" dirty="0">
                <a:ea typeface="Arial Unicode MS" panose="020B0604020202020204" pitchFamily="34" charset="-122"/>
              </a:rPr>
              <a:t>The address space of IPv6 contains 2</a:t>
            </a:r>
            <a:r>
              <a:rPr lang="en-US" altLang="zh-CN" baseline="30000" dirty="0">
                <a:ea typeface="Arial Unicode MS" panose="020B0604020202020204" pitchFamily="34" charset="-122"/>
              </a:rPr>
              <a:t>128</a:t>
            </a:r>
            <a:r>
              <a:rPr lang="en-US" altLang="zh-CN" dirty="0">
                <a:ea typeface="Arial Unicode MS" panose="020B0604020202020204" pitchFamily="34" charset="-122"/>
              </a:rPr>
              <a:t> addresses. This address space is 2</a:t>
            </a:r>
            <a:r>
              <a:rPr lang="en-US" altLang="zh-CN" baseline="30000" dirty="0">
                <a:ea typeface="Arial Unicode MS" panose="020B0604020202020204" pitchFamily="34" charset="-122"/>
              </a:rPr>
              <a:t>96</a:t>
            </a:r>
            <a:r>
              <a:rPr lang="en-US" altLang="zh-CN" dirty="0">
                <a:ea typeface="Arial Unicode MS" panose="020B0604020202020204" pitchFamily="34" charset="-122"/>
              </a:rPr>
              <a:t> times the IPv4 address—definitely no address depletion—as shown, the size of the space is</a:t>
            </a:r>
          </a:p>
          <a:p>
            <a:endParaRPr lang="zh-CN" altLang="en-US" dirty="0">
              <a:ea typeface="Arial Unicode MS" panose="020B0604020202020204" pitchFamily="34" charset="-122"/>
            </a:endParaRPr>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3182145"/>
            <a:ext cx="63436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
          <p:cNvGrpSpPr>
            <a:grpSpLocks/>
          </p:cNvGrpSpPr>
          <p:nvPr/>
        </p:nvGrpSpPr>
        <p:grpSpPr bwMode="auto">
          <a:xfrm>
            <a:off x="521668" y="4037657"/>
            <a:ext cx="8575675" cy="1946275"/>
            <a:chOff x="339090" y="2286000"/>
            <a:chExt cx="8576310" cy="1946910"/>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090" y="2286000"/>
              <a:ext cx="8576310" cy="194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7"/>
            <p:cNvSpPr>
              <a:spLocks noChangeArrowheads="1"/>
            </p:cNvSpPr>
            <p:nvPr/>
          </p:nvSpPr>
          <p:spPr bwMode="auto">
            <a:xfrm>
              <a:off x="461141" y="2362201"/>
              <a:ext cx="8149459" cy="173736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11856573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Unicast Address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413" y="3333750"/>
            <a:ext cx="5980113"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76" y="1123950"/>
            <a:ext cx="8110537"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38" y="2668588"/>
            <a:ext cx="10922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613" y="2665413"/>
            <a:ext cx="1508125"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3013" y="2668588"/>
            <a:ext cx="3227388"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42218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Special Addresses</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645" y="1333500"/>
            <a:ext cx="81216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45" y="2776538"/>
            <a:ext cx="8121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82" y="3998913"/>
            <a:ext cx="81041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32" y="5219700"/>
            <a:ext cx="8218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8632" y="5953125"/>
            <a:ext cx="69865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77427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US" altLang="zh-CN" dirty="0">
                <a:ea typeface="宋体" panose="02010600030101010101" pitchFamily="2" charset="-122"/>
              </a:rPr>
              <a:t>IPv6 protocol header</a:t>
            </a:r>
          </a:p>
        </p:txBody>
      </p:sp>
      <p:sp>
        <p:nvSpPr>
          <p:cNvPr id="20377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03780" name="Rectangle 3"/>
          <p:cNvSpPr>
            <a:spLocks noGrp="1" noChangeArrowheads="1"/>
          </p:cNvSpPr>
          <p:nvPr>
            <p:ph idx="1"/>
          </p:nvPr>
        </p:nvSpPr>
        <p:spPr>
          <a:xfrm>
            <a:off x="914400" y="1316038"/>
            <a:ext cx="7789863" cy="4600575"/>
          </a:xfrm>
        </p:spPr>
        <p:txBody>
          <a:bodyPr/>
          <a:lstStyle/>
          <a:p>
            <a:r>
              <a:rPr lang="en-US" altLang="zh-CN" dirty="0">
                <a:ea typeface="宋体" panose="02010600030101010101" pitchFamily="2" charset="-122"/>
              </a:rPr>
              <a:t>IPv6 protocol header has much longer addresses (128 vs. 32 bits) and is simpler (by using extension headers)</a:t>
            </a:r>
          </a:p>
        </p:txBody>
      </p:sp>
      <p:pic>
        <p:nvPicPr>
          <p:cNvPr id="2037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663" y="2170113"/>
            <a:ext cx="5146675" cy="398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4820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a:ea typeface="宋体" panose="02010600030101010101" pitchFamily="2" charset="-122"/>
              </a:rPr>
              <a:t>Routing Algorithms (1)</a:t>
            </a:r>
          </a:p>
        </p:txBody>
      </p:sp>
      <p:sp>
        <p:nvSpPr>
          <p:cNvPr id="2253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2532" name="Rectangle 3"/>
          <p:cNvSpPr>
            <a:spLocks noGrp="1" noChangeArrowheads="1"/>
          </p:cNvSpPr>
          <p:nvPr>
            <p:ph idx="1"/>
          </p:nvPr>
        </p:nvSpPr>
        <p:spPr>
          <a:xfrm>
            <a:off x="1268413" y="1414463"/>
            <a:ext cx="7789862" cy="4598987"/>
          </a:xfrm>
        </p:spPr>
        <p:txBody>
          <a:bodyPr/>
          <a:lstStyle/>
          <a:p>
            <a:pPr lvl="1">
              <a:lnSpc>
                <a:spcPct val="90000"/>
              </a:lnSpc>
            </a:pPr>
            <a:r>
              <a:rPr lang="en-US" altLang="zh-CN">
                <a:ea typeface="宋体" panose="02010600030101010101" pitchFamily="2" charset="-122"/>
              </a:rPr>
              <a:t>Optimality principle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ea typeface="宋体" panose="02010600030101010101" pitchFamily="2" charset="-122"/>
              </a:rPr>
              <a:t>Shortest path algorithm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ea typeface="宋体" panose="02010600030101010101" pitchFamily="2" charset="-122"/>
              </a:rPr>
              <a:t>Flooding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ea typeface="宋体" panose="02010600030101010101" pitchFamily="2" charset="-122"/>
              </a:rPr>
              <a:t>Distance vector routing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ea typeface="宋体" panose="02010600030101010101" pitchFamily="2" charset="-122"/>
              </a:rPr>
              <a:t>Link state routing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ea typeface="宋体" panose="02010600030101010101" pitchFamily="2" charset="-122"/>
              </a:rPr>
              <a:t>Hierarchical routing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solidFill>
                  <a:srgbClr val="7F7F7F"/>
                </a:solidFill>
                <a:ea typeface="宋体" panose="02010600030101010101" pitchFamily="2" charset="-122"/>
              </a:rPr>
              <a:t>Broadcast routing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solidFill>
                  <a:srgbClr val="7F7F7F"/>
                </a:solidFill>
                <a:ea typeface="宋体" panose="02010600030101010101" pitchFamily="2" charset="-122"/>
              </a:rPr>
              <a:t>Multicast routing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solidFill>
                  <a:srgbClr val="7F7F7F"/>
                </a:solidFill>
                <a:ea typeface="宋体" panose="02010600030101010101" pitchFamily="2" charset="-122"/>
              </a:rPr>
              <a:t>Anycast routing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solidFill>
                  <a:srgbClr val="7F7F7F"/>
                </a:solidFill>
                <a:ea typeface="宋体" panose="02010600030101010101" pitchFamily="2" charset="-122"/>
              </a:rPr>
              <a:t>Routing for mobile hosts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lnSpc>
                <a:spcPct val="90000"/>
              </a:lnSpc>
            </a:pPr>
            <a:r>
              <a:rPr lang="en-US" altLang="zh-CN">
                <a:solidFill>
                  <a:srgbClr val="7F7F7F"/>
                </a:solidFill>
                <a:ea typeface="宋体" panose="02010600030101010101" pitchFamily="2" charset="-122"/>
              </a:rPr>
              <a:t>Routing in ad hoc networks </a:t>
            </a:r>
            <a:r>
              <a:rPr lang="en-US" altLang="zh-CN">
                <a:solidFill>
                  <a:srgbClr val="0000FF"/>
                </a:solidFill>
                <a:ea typeface="宋体" panose="02010600030101010101" pitchFamily="2" charset="-122"/>
              </a:rPr>
              <a:t>»</a:t>
            </a:r>
            <a:endParaRPr lang="en-US" altLang="zh-CN">
              <a:ea typeface="宋体" panose="02010600030101010101" pitchFamily="2"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Payload in an IPv6 datagram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905000"/>
            <a:ext cx="5697537"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627313"/>
            <a:ext cx="2592388"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695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altLang="zh-CN" dirty="0">
                <a:ea typeface="宋体" panose="02010600030101010101" pitchFamily="2" charset="-122"/>
              </a:rPr>
              <a:t>IPv6 extension headers</a:t>
            </a:r>
          </a:p>
        </p:txBody>
      </p:sp>
      <p:sp>
        <p:nvSpPr>
          <p:cNvPr id="20480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04804" name="Rectangle 3"/>
          <p:cNvSpPr>
            <a:spLocks noGrp="1" noChangeArrowheads="1"/>
          </p:cNvSpPr>
          <p:nvPr>
            <p:ph idx="1"/>
          </p:nvPr>
        </p:nvSpPr>
        <p:spPr>
          <a:xfrm>
            <a:off x="914400" y="1611313"/>
            <a:ext cx="7789863" cy="4598987"/>
          </a:xfrm>
        </p:spPr>
        <p:txBody>
          <a:bodyPr/>
          <a:lstStyle/>
          <a:p>
            <a:r>
              <a:rPr lang="en-US" altLang="zh-CN" dirty="0">
                <a:ea typeface="宋体" panose="02010600030101010101" pitchFamily="2" charset="-122"/>
              </a:rPr>
              <a:t>IPv6 extension headers handles other functionality </a:t>
            </a:r>
          </a:p>
        </p:txBody>
      </p:sp>
      <p:pic>
        <p:nvPicPr>
          <p:cNvPr id="2048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2282825"/>
            <a:ext cx="7762875"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64236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Transition from IPv4 to IPv6</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Three strategies have been devised for transition:</a:t>
            </a:r>
          </a:p>
          <a:p>
            <a:pPr marL="342900" indent="-342900">
              <a:buFont typeface="Arial" panose="020B0604020202020204" pitchFamily="34" charset="0"/>
              <a:buChar char="•"/>
            </a:pPr>
            <a:r>
              <a:rPr lang="en-US" altLang="zh-CN" dirty="0">
                <a:ea typeface="宋体" panose="02010600030101010101" pitchFamily="2" charset="-122"/>
              </a:rPr>
              <a:t>dual stack</a:t>
            </a:r>
          </a:p>
          <a:p>
            <a:pPr marL="342900" indent="-342900">
              <a:buFont typeface="Arial" panose="020B0604020202020204" pitchFamily="34" charset="0"/>
              <a:buChar char="•"/>
            </a:pPr>
            <a:r>
              <a:rPr lang="en-US" altLang="zh-CN" dirty="0">
                <a:ea typeface="宋体" panose="02010600030101010101" pitchFamily="2" charset="-122"/>
              </a:rPr>
              <a:t>tunneling</a:t>
            </a:r>
          </a:p>
          <a:p>
            <a:pPr marL="342900" indent="-342900">
              <a:buFont typeface="Arial" panose="020B0604020202020204" pitchFamily="34" charset="0"/>
              <a:buChar char="•"/>
            </a:pPr>
            <a:r>
              <a:rPr lang="en-US" altLang="zh-CN" dirty="0">
                <a:ea typeface="宋体" panose="02010600030101010101" pitchFamily="2" charset="-122"/>
              </a:rPr>
              <a:t>header translation</a:t>
            </a:r>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27221484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Dual Stack</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2217738"/>
            <a:ext cx="725805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13" y="2522538"/>
            <a:ext cx="2173287"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0113" y="2522538"/>
            <a:ext cx="2173287"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129213"/>
            <a:ext cx="16081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5105400"/>
            <a:ext cx="16081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2585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Tunneling</a:t>
            </a:r>
            <a:endParaRPr lang="zh-CN" altLang="en-US" dirty="0"/>
          </a:p>
        </p:txBody>
      </p:sp>
      <p:sp>
        <p:nvSpPr>
          <p:cNvPr id="6" name="内容占位符 5"/>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13" y="3408363"/>
            <a:ext cx="8180387"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144838"/>
            <a:ext cx="12128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144838"/>
            <a:ext cx="12128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225" y="1981200"/>
            <a:ext cx="3408363"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92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Header Translation</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2524125"/>
            <a:ext cx="8148637"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988" y="2733675"/>
            <a:ext cx="121285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388" y="2749550"/>
            <a:ext cx="1236662"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93049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US" altLang="zh-CN" dirty="0">
                <a:ea typeface="宋体" panose="02010600030101010101" pitchFamily="2" charset="-122"/>
              </a:rPr>
              <a:t>Internet Control Protocols</a:t>
            </a:r>
          </a:p>
        </p:txBody>
      </p:sp>
      <p:sp>
        <p:nvSpPr>
          <p:cNvPr id="205827"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endParaRPr lang="en-US" altLang="zh-CN" sz="800" i="0"/>
          </a:p>
        </p:txBody>
      </p:sp>
      <p:sp>
        <p:nvSpPr>
          <p:cNvPr id="205828" name="Content Placeholder 3"/>
          <p:cNvSpPr>
            <a:spLocks noGrp="1"/>
          </p:cNvSpPr>
          <p:nvPr>
            <p:ph idx="1"/>
          </p:nvPr>
        </p:nvSpPr>
        <p:spPr>
          <a:xfrm>
            <a:off x="914400" y="1611313"/>
            <a:ext cx="7789863" cy="4598987"/>
          </a:xfrm>
        </p:spPr>
        <p:txBody>
          <a:bodyPr/>
          <a:lstStyle/>
          <a:p>
            <a:r>
              <a:rPr lang="en-US" altLang="zh-CN">
                <a:ea typeface="宋体" panose="02010600030101010101" pitchFamily="2" charset="-122"/>
              </a:rPr>
              <a:t>IP works with the help of several control protocols:</a:t>
            </a:r>
          </a:p>
          <a:p>
            <a:pPr lvl="1"/>
            <a:r>
              <a:rPr lang="en-US" altLang="zh-CN" u="sng">
                <a:ea typeface="宋体" panose="02010600030101010101" pitchFamily="2" charset="-122"/>
              </a:rPr>
              <a:t>ICMP</a:t>
            </a:r>
            <a:r>
              <a:rPr lang="en-US" altLang="zh-CN">
                <a:ea typeface="宋体" panose="02010600030101010101" pitchFamily="2" charset="-122"/>
              </a:rPr>
              <a:t> is a companion to IP that returns error info</a:t>
            </a:r>
          </a:p>
          <a:p>
            <a:pPr lvl="2"/>
            <a:r>
              <a:rPr lang="en-US" altLang="zh-CN">
                <a:ea typeface="宋体" panose="02010600030101010101" pitchFamily="2" charset="-122"/>
              </a:rPr>
              <a:t>Required, and used in many ways, e.g., for traceroute</a:t>
            </a:r>
          </a:p>
          <a:p>
            <a:pPr lvl="1"/>
            <a:r>
              <a:rPr lang="en-US" altLang="zh-CN" u="sng">
                <a:ea typeface="宋体" panose="02010600030101010101" pitchFamily="2" charset="-122"/>
              </a:rPr>
              <a:t>ARP</a:t>
            </a:r>
            <a:r>
              <a:rPr lang="en-US" altLang="zh-CN">
                <a:ea typeface="宋体" panose="02010600030101010101" pitchFamily="2" charset="-122"/>
              </a:rPr>
              <a:t> finds Ethernet address of a local IP address</a:t>
            </a:r>
          </a:p>
          <a:p>
            <a:pPr lvl="2"/>
            <a:r>
              <a:rPr lang="en-US" altLang="zh-CN">
                <a:ea typeface="宋体" panose="02010600030101010101" pitchFamily="2" charset="-122"/>
              </a:rPr>
              <a:t>Glue that is needed to send any IP packets</a:t>
            </a:r>
          </a:p>
          <a:p>
            <a:pPr lvl="2"/>
            <a:r>
              <a:rPr lang="en-US" altLang="zh-CN">
                <a:ea typeface="宋体" panose="02010600030101010101" pitchFamily="2" charset="-122"/>
              </a:rPr>
              <a:t>Host queries an address and the owner replies </a:t>
            </a:r>
          </a:p>
          <a:p>
            <a:pPr lvl="1"/>
            <a:r>
              <a:rPr lang="en-US" altLang="zh-CN" u="sng">
                <a:ea typeface="宋体" panose="02010600030101010101" pitchFamily="2" charset="-122"/>
              </a:rPr>
              <a:t>DHCP</a:t>
            </a:r>
            <a:r>
              <a:rPr lang="en-US" altLang="zh-CN">
                <a:ea typeface="宋体" panose="02010600030101010101" pitchFamily="2" charset="-122"/>
              </a:rPr>
              <a:t> assigns a local IP address to a host</a:t>
            </a:r>
          </a:p>
          <a:p>
            <a:pPr lvl="2"/>
            <a:r>
              <a:rPr lang="en-US" altLang="zh-CN">
                <a:ea typeface="宋体" panose="02010600030101010101" pitchFamily="2" charset="-122"/>
              </a:rPr>
              <a:t>Gets host started by automatically configuring it</a:t>
            </a:r>
          </a:p>
          <a:p>
            <a:pPr lvl="2"/>
            <a:r>
              <a:rPr lang="en-US" altLang="zh-CN">
                <a:ea typeface="宋体" panose="02010600030101010101" pitchFamily="2" charset="-122"/>
              </a:rPr>
              <a:t>Host sends request to server, which grants a lease</a:t>
            </a:r>
          </a:p>
          <a:p>
            <a:endParaRPr lang="en-US" altLang="zh-CN">
              <a:ea typeface="宋体" panose="02010600030101010101" pitchFamily="2" charset="-122"/>
            </a:endParaRPr>
          </a:p>
        </p:txBody>
      </p:sp>
    </p:spTree>
    <p:extLst>
      <p:ext uri="{BB962C8B-B14F-4D97-AF65-F5344CB8AC3E}">
        <p14:creationId xmlns:p14="http://schemas.microsoft.com/office/powerpoint/2010/main" val="38794931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207875" name="Rectangle 2"/>
          <p:cNvSpPr>
            <a:spLocks noGrp="1" noChangeArrowheads="1"/>
          </p:cNvSpPr>
          <p:nvPr>
            <p:ph type="title"/>
          </p:nvPr>
        </p:nvSpPr>
        <p:spPr>
          <a:xfrm>
            <a:off x="685800" y="228600"/>
            <a:ext cx="8077200" cy="476250"/>
          </a:xfrm>
        </p:spPr>
        <p:txBody>
          <a:bodyPr/>
          <a:lstStyle/>
          <a:p>
            <a:r>
              <a:rPr lang="en-US" altLang="zh-CN" dirty="0">
                <a:ea typeface="宋体" panose="02010600030101010101" pitchFamily="2" charset="-122"/>
              </a:rPr>
              <a:t>Internet Control Message Protocol</a:t>
            </a:r>
            <a:endParaRPr lang="en-AU" altLang="zh-CN" dirty="0">
              <a:ea typeface="宋体" panose="02010600030101010101" pitchFamily="2" charset="-122"/>
            </a:endParaRPr>
          </a:p>
        </p:txBody>
      </p:sp>
      <p:sp>
        <p:nvSpPr>
          <p:cNvPr id="207876" name="Rectangle 3"/>
          <p:cNvSpPr>
            <a:spLocks noGrp="1" noChangeArrowheads="1"/>
          </p:cNvSpPr>
          <p:nvPr>
            <p:ph type="body" idx="1"/>
          </p:nvPr>
        </p:nvSpPr>
        <p:spPr>
          <a:xfrm>
            <a:off x="533400" y="1031875"/>
            <a:ext cx="8229600" cy="4953000"/>
          </a:xfrm>
        </p:spPr>
        <p:txBody>
          <a:bodyPr/>
          <a:lstStyle/>
          <a:p>
            <a:pPr>
              <a:lnSpc>
                <a:spcPct val="90000"/>
              </a:lnSpc>
            </a:pPr>
            <a:r>
              <a:rPr lang="en-AU" altLang="zh-CN" sz="2000">
                <a:ea typeface="宋体" panose="02010600030101010101" pitchFamily="2" charset="-122"/>
              </a:rPr>
              <a:t>IP protocol is a best-effort delivery service, however it has two deficiencies</a:t>
            </a:r>
          </a:p>
          <a:p>
            <a:pPr lvl="1">
              <a:lnSpc>
                <a:spcPct val="90000"/>
              </a:lnSpc>
            </a:pPr>
            <a:r>
              <a:rPr lang="en-AU" altLang="zh-CN" sz="2100">
                <a:ea typeface="宋体" panose="02010600030101010101" pitchFamily="2" charset="-122"/>
              </a:rPr>
              <a:t>Lack of error control</a:t>
            </a:r>
          </a:p>
          <a:p>
            <a:pPr lvl="1">
              <a:lnSpc>
                <a:spcPct val="90000"/>
              </a:lnSpc>
            </a:pPr>
            <a:r>
              <a:rPr lang="en-AU" altLang="zh-CN" sz="2100">
                <a:ea typeface="宋体" panose="02010600030101010101" pitchFamily="2" charset="-122"/>
              </a:rPr>
              <a:t>Lack of assistance mechanisms</a:t>
            </a:r>
          </a:p>
          <a:p>
            <a:pPr>
              <a:lnSpc>
                <a:spcPct val="90000"/>
              </a:lnSpc>
            </a:pPr>
            <a:r>
              <a:rPr lang="en-AU" altLang="zh-CN" sz="2000">
                <a:ea typeface="宋体" panose="02010600030101010101" pitchFamily="2" charset="-122"/>
              </a:rPr>
              <a:t>IP protocol has no error-reporting or error-correction mechanism</a:t>
            </a:r>
          </a:p>
          <a:p>
            <a:pPr lvl="1">
              <a:lnSpc>
                <a:spcPct val="90000"/>
              </a:lnSpc>
            </a:pPr>
            <a:r>
              <a:rPr lang="en-AU" altLang="zh-CN" sz="2100">
                <a:ea typeface="宋体" panose="02010600030101010101" pitchFamily="2" charset="-122"/>
              </a:rPr>
              <a:t>What happens when something goes wrong?</a:t>
            </a:r>
          </a:p>
          <a:p>
            <a:pPr lvl="1">
              <a:lnSpc>
                <a:spcPct val="90000"/>
              </a:lnSpc>
            </a:pPr>
            <a:r>
              <a:rPr lang="en-AU" altLang="zh-CN" sz="2100">
                <a:ea typeface="宋体" panose="02010600030101010101" pitchFamily="2" charset="-122"/>
              </a:rPr>
              <a:t>What happens if a router must discard a datagram because it cannot find a route to the final destination?</a:t>
            </a:r>
          </a:p>
          <a:p>
            <a:pPr lvl="1">
              <a:lnSpc>
                <a:spcPct val="90000"/>
              </a:lnSpc>
            </a:pPr>
            <a:r>
              <a:rPr lang="en-AU" altLang="zh-CN" sz="2100">
                <a:ea typeface="宋体" panose="02010600030101010101" pitchFamily="2" charset="-122"/>
              </a:rPr>
              <a:t>What if the time-to-live field has a zero value?</a:t>
            </a:r>
          </a:p>
          <a:p>
            <a:pPr lvl="1">
              <a:lnSpc>
                <a:spcPct val="90000"/>
              </a:lnSpc>
            </a:pPr>
            <a:r>
              <a:rPr lang="en-AU" altLang="zh-CN" sz="2100">
                <a:ea typeface="宋体" panose="02010600030101010101" pitchFamily="2" charset="-122"/>
              </a:rPr>
              <a:t>What if it has to discard all fragments because not all were received in a predetermined time limit?</a:t>
            </a:r>
          </a:p>
          <a:p>
            <a:pPr>
              <a:lnSpc>
                <a:spcPct val="90000"/>
              </a:lnSpc>
            </a:pPr>
            <a:r>
              <a:rPr lang="en-AU" altLang="zh-CN" sz="2000">
                <a:ea typeface="宋体" panose="02010600030101010101" pitchFamily="2" charset="-122"/>
              </a:rPr>
              <a:t>IP protocol also lacks a mechanism for host and management queries.</a:t>
            </a:r>
          </a:p>
          <a:p>
            <a:pPr>
              <a:lnSpc>
                <a:spcPct val="90000"/>
              </a:lnSpc>
            </a:pPr>
            <a:r>
              <a:rPr lang="en-AU" altLang="zh-CN" sz="2000">
                <a:ea typeface="宋体" panose="02010600030101010101" pitchFamily="2" charset="-122"/>
              </a:rPr>
              <a:t>ICMP was designed to compensate for these deficiencies.</a:t>
            </a:r>
          </a:p>
        </p:txBody>
      </p:sp>
    </p:spTree>
    <p:extLst>
      <p:ext uri="{BB962C8B-B14F-4D97-AF65-F5344CB8AC3E}">
        <p14:creationId xmlns:p14="http://schemas.microsoft.com/office/powerpoint/2010/main" val="15503245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208899" name="Rectangle 2"/>
          <p:cNvSpPr>
            <a:spLocks noGrp="1" noChangeArrowheads="1"/>
          </p:cNvSpPr>
          <p:nvPr>
            <p:ph type="title"/>
          </p:nvPr>
        </p:nvSpPr>
        <p:spPr>
          <a:xfrm>
            <a:off x="471488" y="381000"/>
            <a:ext cx="8443912" cy="712788"/>
          </a:xfrm>
        </p:spPr>
        <p:txBody>
          <a:bodyPr/>
          <a:lstStyle/>
          <a:p>
            <a:r>
              <a:rPr lang="en-US" altLang="zh-CN" sz="3200" dirty="0">
                <a:ea typeface="宋体" panose="02010600030101010101" pitchFamily="2" charset="-122"/>
              </a:rPr>
              <a:t>Internet Control Message Protocol (cont.)</a:t>
            </a:r>
          </a:p>
        </p:txBody>
      </p:sp>
      <p:sp>
        <p:nvSpPr>
          <p:cNvPr id="208900" name="Rectangle 3"/>
          <p:cNvSpPr>
            <a:spLocks noGrp="1" noChangeArrowheads="1"/>
          </p:cNvSpPr>
          <p:nvPr>
            <p:ph type="body" idx="1"/>
          </p:nvPr>
        </p:nvSpPr>
        <p:spPr>
          <a:xfrm>
            <a:off x="298450" y="1116013"/>
            <a:ext cx="8443913" cy="5035550"/>
          </a:xfrm>
        </p:spPr>
        <p:txBody>
          <a:bodyPr/>
          <a:lstStyle/>
          <a:p>
            <a:pPr marL="342900" indent="-342900">
              <a:spcBef>
                <a:spcPts val="600"/>
              </a:spcBef>
              <a:buFont typeface="Arial" panose="020B0604020202020204" pitchFamily="34" charset="0"/>
              <a:buChar char="•"/>
            </a:pPr>
            <a:r>
              <a:rPr lang="en-US" altLang="zh-CN">
                <a:ea typeface="宋体" panose="02010600030101010101" pitchFamily="2" charset="-122"/>
              </a:rPr>
              <a:t>Encapsulated in IP packet </a:t>
            </a:r>
          </a:p>
          <a:p>
            <a:pPr marL="342900" indent="-342900">
              <a:spcBef>
                <a:spcPts val="600"/>
              </a:spcBef>
              <a:buFont typeface="Arial" panose="020B0604020202020204" pitchFamily="34" charset="0"/>
              <a:buChar char="•"/>
            </a:pPr>
            <a:r>
              <a:rPr lang="en-US" altLang="zh-CN">
                <a:ea typeface="宋体" panose="02010600030101010101" pitchFamily="2" charset="-122"/>
              </a:rPr>
              <a:t>Handles error and control messages</a:t>
            </a:r>
          </a:p>
          <a:p>
            <a:pPr marL="342900" indent="-342900">
              <a:spcBef>
                <a:spcPts val="600"/>
              </a:spcBef>
              <a:buFont typeface="Arial" panose="020B0604020202020204" pitchFamily="34" charset="0"/>
              <a:buChar char="•"/>
            </a:pPr>
            <a:r>
              <a:rPr lang="en-US" altLang="zh-CN">
                <a:ea typeface="宋体" panose="02010600030101010101" pitchFamily="2" charset="-122"/>
              </a:rPr>
              <a:t>If router cannot deliver or forward a packet, it sends an ICMP “host unreachable” message to the source</a:t>
            </a:r>
          </a:p>
          <a:p>
            <a:pPr marL="342900" indent="-342900">
              <a:spcBef>
                <a:spcPts val="600"/>
              </a:spcBef>
              <a:buFont typeface="Arial" panose="020B0604020202020204" pitchFamily="34" charset="0"/>
              <a:buChar char="•"/>
            </a:pPr>
            <a:r>
              <a:rPr lang="en-US" altLang="zh-CN">
                <a:ea typeface="宋体" panose="02010600030101010101" pitchFamily="2" charset="-122"/>
              </a:rPr>
              <a:t>If router receives packet that should have been sent to another router, it sends an ICMP “redirect” message to the sender;  Sender modifies its routing table</a:t>
            </a:r>
          </a:p>
          <a:p>
            <a:pPr marL="342900" indent="-342900">
              <a:spcBef>
                <a:spcPts val="600"/>
              </a:spcBef>
              <a:buFont typeface="Arial" panose="020B0604020202020204" pitchFamily="34" charset="0"/>
              <a:buChar char="•"/>
            </a:pPr>
            <a:r>
              <a:rPr lang="en-US" altLang="zh-CN">
                <a:ea typeface="宋体" panose="02010600030101010101" pitchFamily="2" charset="-122"/>
              </a:rPr>
              <a:t>ICMP “router discovery” messages allow host to learn about routers in its network and to initialize and update its routing tables</a:t>
            </a:r>
          </a:p>
          <a:p>
            <a:pPr marL="342900" indent="-342900">
              <a:spcBef>
                <a:spcPts val="600"/>
              </a:spcBef>
              <a:buFont typeface="Arial" panose="020B0604020202020204" pitchFamily="34" charset="0"/>
              <a:buChar char="•"/>
            </a:pPr>
            <a:r>
              <a:rPr lang="en-US" altLang="zh-CN">
                <a:ea typeface="宋体" panose="02010600030101010101" pitchFamily="2" charset="-122"/>
              </a:rPr>
              <a:t>ICMP echo request and reply facilitate diagnostic and used in “ping”</a:t>
            </a:r>
          </a:p>
          <a:p>
            <a:pPr lvl="1"/>
            <a:endParaRPr lang="zh-CN" altLang="en-US" sz="2500">
              <a:ea typeface="宋体" panose="02010600030101010101" pitchFamily="2" charset="-122"/>
            </a:endParaRPr>
          </a:p>
        </p:txBody>
      </p:sp>
    </p:spTree>
    <p:extLst>
      <p:ext uri="{BB962C8B-B14F-4D97-AF65-F5344CB8AC3E}">
        <p14:creationId xmlns:p14="http://schemas.microsoft.com/office/powerpoint/2010/main" val="26238332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ltLang="zh-CN" dirty="0">
                <a:ea typeface="宋体" panose="02010600030101010101" pitchFamily="2" charset="-122"/>
              </a:rPr>
              <a:t>ICMP Message Types</a:t>
            </a:r>
          </a:p>
        </p:txBody>
      </p:sp>
      <p:sp>
        <p:nvSpPr>
          <p:cNvPr id="20685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06852" name="Rectangle 3"/>
          <p:cNvSpPr>
            <a:spLocks noGrp="1" noChangeArrowheads="1"/>
          </p:cNvSpPr>
          <p:nvPr>
            <p:ph idx="1"/>
          </p:nvPr>
        </p:nvSpPr>
        <p:spPr>
          <a:xfrm>
            <a:off x="914400" y="1611313"/>
            <a:ext cx="7789863" cy="4598987"/>
          </a:xfrm>
        </p:spPr>
        <p:txBody>
          <a:bodyPr/>
          <a:lstStyle/>
          <a:p>
            <a:r>
              <a:rPr lang="en-US" altLang="zh-CN" dirty="0">
                <a:ea typeface="宋体" panose="02010600030101010101" pitchFamily="2" charset="-122"/>
              </a:rPr>
              <a:t>Main ICMP (Internet Control Message Protocol) types:</a:t>
            </a:r>
          </a:p>
        </p:txBody>
      </p:sp>
      <p:pic>
        <p:nvPicPr>
          <p:cNvPr id="2068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25" y="2374900"/>
            <a:ext cx="7231063"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14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Routing in Daily Life</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32957" y="1038824"/>
            <a:ext cx="2599206" cy="5410200"/>
          </a:xfrm>
          <a:prstGeom prst="roundRect">
            <a:avLst>
              <a:gd name="adj" fmla="val 720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8804" y="1038824"/>
            <a:ext cx="2602239" cy="5416511"/>
          </a:xfrm>
          <a:prstGeom prst="roundRect">
            <a:avLst>
              <a:gd name="adj" fmla="val 720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05405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209923" name="Rectangle 2"/>
          <p:cNvSpPr>
            <a:spLocks noGrp="1" noChangeArrowheads="1"/>
          </p:cNvSpPr>
          <p:nvPr>
            <p:ph type="title"/>
          </p:nvPr>
        </p:nvSpPr>
        <p:spPr>
          <a:xfrm>
            <a:off x="685800" y="228600"/>
            <a:ext cx="8077200" cy="465138"/>
          </a:xfrm>
        </p:spPr>
        <p:txBody>
          <a:bodyPr/>
          <a:lstStyle/>
          <a:p>
            <a:r>
              <a:rPr lang="en-US" altLang="zh-CN">
                <a:ea typeface="宋体" panose="02010600030101010101" pitchFamily="2" charset="-122"/>
              </a:rPr>
              <a:t>Example </a:t>
            </a:r>
            <a:r>
              <a:rPr lang="en-US" altLang="zh-CN">
                <a:latin typeface="Garamond" panose="02020404030301010803" pitchFamily="18" charset="0"/>
                <a:ea typeface="宋体" panose="02010600030101010101" pitchFamily="2" charset="-122"/>
              </a:rPr>
              <a:t>–</a:t>
            </a:r>
            <a:r>
              <a:rPr lang="en-US" altLang="zh-CN">
                <a:ea typeface="宋体" panose="02010600030101010101" pitchFamily="2" charset="-122"/>
              </a:rPr>
              <a:t> Echo request</a:t>
            </a:r>
          </a:p>
        </p:txBody>
      </p:sp>
      <p:pic>
        <p:nvPicPr>
          <p:cNvPr id="2099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270000"/>
            <a:ext cx="8791575" cy="51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605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210947" name="Rectangle 2"/>
          <p:cNvSpPr>
            <a:spLocks noGrp="1" noChangeArrowheads="1"/>
          </p:cNvSpPr>
          <p:nvPr>
            <p:ph type="title"/>
          </p:nvPr>
        </p:nvSpPr>
        <p:spPr/>
        <p:txBody>
          <a:bodyPr/>
          <a:lstStyle/>
          <a:p>
            <a:r>
              <a:rPr lang="en-US" altLang="zh-CN">
                <a:ea typeface="宋体" panose="02010600030101010101" pitchFamily="2" charset="-122"/>
              </a:rPr>
              <a:t>Example </a:t>
            </a:r>
            <a:r>
              <a:rPr lang="en-US" altLang="zh-CN">
                <a:latin typeface="Garamond" panose="02020404030301010803" pitchFamily="18" charset="0"/>
                <a:ea typeface="宋体" panose="02010600030101010101" pitchFamily="2" charset="-122"/>
              </a:rPr>
              <a:t>–</a:t>
            </a:r>
            <a:r>
              <a:rPr lang="en-US" altLang="zh-CN">
                <a:ea typeface="宋体" panose="02010600030101010101" pitchFamily="2" charset="-122"/>
              </a:rPr>
              <a:t> Echo Reply</a:t>
            </a:r>
          </a:p>
        </p:txBody>
      </p:sp>
      <p:pic>
        <p:nvPicPr>
          <p:cNvPr id="2109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86995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3815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211971" name="Text Box 2"/>
          <p:cNvSpPr txBox="1">
            <a:spLocks noChangeArrowheads="1"/>
          </p:cNvSpPr>
          <p:nvPr/>
        </p:nvSpPr>
        <p:spPr bwMode="auto">
          <a:xfrm>
            <a:off x="931863" y="469900"/>
            <a:ext cx="72802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kumimoji="1" lang="en-US" altLang="zh-CN" sz="3600">
                <a:solidFill>
                  <a:srgbClr val="FF0000"/>
                </a:solidFill>
                <a:ea typeface="宋体" panose="02010600030101010101" pitchFamily="2" charset="-122"/>
              </a:rPr>
              <a:t>General format of ICMP messages</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638300"/>
            <a:ext cx="31464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385888"/>
            <a:ext cx="3595688"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788" y="3962400"/>
            <a:ext cx="81518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8929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ltLang="zh-CN" dirty="0">
                <a:ea typeface="宋体" panose="02010600030101010101" pitchFamily="2" charset="-122"/>
              </a:rPr>
              <a:t>Address Resolution Protocol</a:t>
            </a:r>
          </a:p>
        </p:txBody>
      </p:sp>
      <p:sp>
        <p:nvSpPr>
          <p:cNvPr id="214019" name="Rectangle 3"/>
          <p:cNvSpPr>
            <a:spLocks noGrp="1" noChangeArrowheads="1"/>
          </p:cNvSpPr>
          <p:nvPr>
            <p:ph idx="1"/>
          </p:nvPr>
        </p:nvSpPr>
        <p:spPr/>
        <p:txBody>
          <a:bodyPr/>
          <a:lstStyle/>
          <a:p>
            <a:r>
              <a:rPr lang="en-US" altLang="zh-CN" dirty="0">
                <a:ea typeface="宋体" panose="02010600030101010101" pitchFamily="2" charset="-122"/>
              </a:rPr>
              <a:t>ARP (Address Resolution Protocol) lets nodes find target Ethernet addresses [pink] from their IP addresses</a:t>
            </a:r>
          </a:p>
        </p:txBody>
      </p:sp>
      <p:sp>
        <p:nvSpPr>
          <p:cNvPr id="21402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2140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73275"/>
            <a:ext cx="7742238"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2" name="Rectangle 8"/>
          <p:cNvSpPr>
            <a:spLocks noChangeArrowheads="1"/>
          </p:cNvSpPr>
          <p:nvPr/>
        </p:nvSpPr>
        <p:spPr bwMode="auto">
          <a:xfrm>
            <a:off x="6311900" y="5495925"/>
            <a:ext cx="1022350" cy="796925"/>
          </a:xfrm>
          <a:prstGeom prst="rect">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extLst>
      <p:ext uri="{BB962C8B-B14F-4D97-AF65-F5344CB8AC3E}">
        <p14:creationId xmlns:p14="http://schemas.microsoft.com/office/powerpoint/2010/main" val="35660606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Position of ARP in TCP/IP protocol suite</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2452688"/>
            <a:ext cx="69532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12421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 Packet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335" y="2286000"/>
            <a:ext cx="7065962"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010" y="1265237"/>
            <a:ext cx="38496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4623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219139" name="Text Box 2"/>
          <p:cNvSpPr txBox="1">
            <a:spLocks noChangeArrowheads="1"/>
          </p:cNvSpPr>
          <p:nvPr/>
        </p:nvSpPr>
        <p:spPr bwMode="auto">
          <a:xfrm>
            <a:off x="2921000" y="344488"/>
            <a:ext cx="317817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kumimoji="1" lang="en-US" altLang="zh-CN" sz="3600">
                <a:solidFill>
                  <a:srgbClr val="FF0000"/>
                </a:solidFill>
                <a:ea typeface="宋体" panose="02010600030101010101" pitchFamily="2" charset="-122"/>
              </a:rPr>
              <a:t>ARP operation</a:t>
            </a:r>
          </a:p>
        </p:txBody>
      </p:sp>
      <p:pic>
        <p:nvPicPr>
          <p:cNvPr id="2191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19200"/>
            <a:ext cx="566737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83054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221187" name="Rectangle 2"/>
          <p:cNvSpPr>
            <a:spLocks noGrp="1" noChangeArrowheads="1"/>
          </p:cNvSpPr>
          <p:nvPr>
            <p:ph type="title"/>
          </p:nvPr>
        </p:nvSpPr>
        <p:spPr/>
        <p:txBody>
          <a:bodyPr/>
          <a:lstStyle/>
          <a:p>
            <a:r>
              <a:rPr lang="en-US" altLang="zh-CN">
                <a:ea typeface="宋体" panose="02010600030101010101" pitchFamily="2" charset="-122"/>
              </a:rPr>
              <a:t>ARP Request &amp; Reply</a:t>
            </a:r>
          </a:p>
        </p:txBody>
      </p:sp>
      <p:pic>
        <p:nvPicPr>
          <p:cNvPr id="2211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757363"/>
            <a:ext cx="7477125" cy="426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90355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222211" name="Rectangle 2"/>
          <p:cNvSpPr>
            <a:spLocks noGrp="1" noChangeArrowheads="1"/>
          </p:cNvSpPr>
          <p:nvPr>
            <p:ph type="title"/>
          </p:nvPr>
        </p:nvSpPr>
        <p:spPr/>
        <p:txBody>
          <a:bodyPr/>
          <a:lstStyle/>
          <a:p>
            <a:r>
              <a:rPr lang="en-US" altLang="zh-CN">
                <a:ea typeface="宋体" panose="02010600030101010101" pitchFamily="2" charset="-122"/>
              </a:rPr>
              <a:t>Proxy ARP</a:t>
            </a:r>
          </a:p>
        </p:txBody>
      </p:sp>
      <p:pic>
        <p:nvPicPr>
          <p:cNvPr id="2222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7400"/>
            <a:ext cx="7386638"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4219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224259" name="Rectangle 2"/>
          <p:cNvSpPr>
            <a:spLocks noGrp="1" noChangeArrowheads="1"/>
          </p:cNvSpPr>
          <p:nvPr>
            <p:ph type="title"/>
          </p:nvPr>
        </p:nvSpPr>
        <p:spPr>
          <a:xfrm>
            <a:off x="685800" y="228600"/>
            <a:ext cx="8077200" cy="487363"/>
          </a:xfrm>
        </p:spPr>
        <p:txBody>
          <a:bodyPr/>
          <a:lstStyle/>
          <a:p>
            <a:r>
              <a:rPr lang="en-AU" altLang="zh-CN">
                <a:ea typeface="宋体" panose="02010600030101010101" pitchFamily="2" charset="-122"/>
              </a:rPr>
              <a:t>Cache Table</a:t>
            </a:r>
          </a:p>
        </p:txBody>
      </p:sp>
      <p:sp>
        <p:nvSpPr>
          <p:cNvPr id="224260" name="Rectangle 3"/>
          <p:cNvSpPr>
            <a:spLocks noGrp="1" noChangeArrowheads="1"/>
          </p:cNvSpPr>
          <p:nvPr>
            <p:ph type="body" idx="1"/>
          </p:nvPr>
        </p:nvSpPr>
        <p:spPr>
          <a:xfrm>
            <a:off x="533400" y="1457325"/>
            <a:ext cx="7772400" cy="4129088"/>
          </a:xfrm>
        </p:spPr>
        <p:txBody>
          <a:bodyPr/>
          <a:lstStyle/>
          <a:p>
            <a:pPr>
              <a:lnSpc>
                <a:spcPct val="110000"/>
              </a:lnSpc>
            </a:pPr>
            <a:r>
              <a:rPr lang="en-AU" altLang="zh-CN" sz="2800">
                <a:ea typeface="宋体" panose="02010600030101010101" pitchFamily="2" charset="-122"/>
              </a:rPr>
              <a:t>A sender usually has more than one IP datagram to send to the same destination</a:t>
            </a:r>
          </a:p>
          <a:p>
            <a:pPr>
              <a:lnSpc>
                <a:spcPct val="110000"/>
              </a:lnSpc>
            </a:pPr>
            <a:r>
              <a:rPr lang="en-AU" altLang="zh-CN" sz="2800">
                <a:ea typeface="宋体" panose="02010600030101010101" pitchFamily="2" charset="-122"/>
              </a:rPr>
              <a:t>It is inefficient to use ARP for each datagram</a:t>
            </a:r>
          </a:p>
          <a:p>
            <a:pPr>
              <a:lnSpc>
                <a:spcPct val="110000"/>
              </a:lnSpc>
            </a:pPr>
            <a:r>
              <a:rPr lang="en-AU" altLang="zh-CN" sz="2800">
                <a:ea typeface="宋体" panose="02010600030101010101" pitchFamily="2" charset="-122"/>
              </a:rPr>
              <a:t>A cache table is used</a:t>
            </a:r>
          </a:p>
          <a:p>
            <a:pPr lvl="1">
              <a:lnSpc>
                <a:spcPct val="110000"/>
              </a:lnSpc>
            </a:pPr>
            <a:r>
              <a:rPr lang="en-AU" altLang="zh-CN" sz="2800">
                <a:ea typeface="宋体" panose="02010600030101010101" pitchFamily="2" charset="-122"/>
              </a:rPr>
              <a:t>limited size</a:t>
            </a:r>
          </a:p>
          <a:p>
            <a:pPr lvl="1">
              <a:lnSpc>
                <a:spcPct val="110000"/>
              </a:lnSpc>
            </a:pPr>
            <a:r>
              <a:rPr lang="en-AU" altLang="zh-CN" sz="2800">
                <a:ea typeface="宋体" panose="02010600030101010101" pitchFamily="2" charset="-122"/>
              </a:rPr>
              <a:t>mappings retained only for a limited time</a:t>
            </a:r>
          </a:p>
        </p:txBody>
      </p:sp>
    </p:spTree>
    <p:extLst>
      <p:ext uri="{BB962C8B-B14F-4D97-AF65-F5344CB8AC3E}">
        <p14:creationId xmlns:p14="http://schemas.microsoft.com/office/powerpoint/2010/main" val="2637277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tgemap.png">
            <a:extLst>
              <a:ext uri="{FF2B5EF4-FFF2-40B4-BE49-F238E27FC236}">
                <a16:creationId xmlns:a16="http://schemas.microsoft.com/office/drawing/2014/main" id="{A120FDED-4D23-467A-ACE2-5790FC1EE6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00"/>
            <a:ext cx="9143999"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标题 1">
            <a:extLst>
              <a:ext uri="{FF2B5EF4-FFF2-40B4-BE49-F238E27FC236}">
                <a16:creationId xmlns:a16="http://schemas.microsoft.com/office/drawing/2014/main" id="{7BC87758-E9C6-4E6E-91C2-39C9D16874B2}"/>
              </a:ext>
            </a:extLst>
          </p:cNvPr>
          <p:cNvSpPr>
            <a:spLocks noGrp="1"/>
          </p:cNvSpPr>
          <p:nvPr>
            <p:ph type="title"/>
          </p:nvPr>
        </p:nvSpPr>
        <p:spPr>
          <a:solidFill>
            <a:schemeClr val="tx1"/>
          </a:solidFill>
        </p:spPr>
        <p:txBody>
          <a:bodyPr/>
          <a:lstStyle/>
          <a:p>
            <a:r>
              <a:rPr lang="en-US" altLang="zh-CN" dirty="0">
                <a:solidFill>
                  <a:schemeClr val="accent1">
                    <a:lumMod val="75000"/>
                  </a:schemeClr>
                </a:solidFill>
              </a:rPr>
              <a:t>How to</a:t>
            </a:r>
            <a:r>
              <a:rPr lang="zh-CN" altLang="en-US" dirty="0">
                <a:solidFill>
                  <a:schemeClr val="accent1">
                    <a:lumMod val="75000"/>
                  </a:schemeClr>
                </a:solidFill>
              </a:rPr>
              <a:t> </a:t>
            </a:r>
            <a:r>
              <a:rPr lang="en-US" altLang="zh-CN" dirty="0">
                <a:solidFill>
                  <a:schemeClr val="accent1">
                    <a:lumMod val="75000"/>
                  </a:schemeClr>
                </a:solidFill>
              </a:rPr>
              <a:t>route</a:t>
            </a:r>
            <a:r>
              <a:rPr lang="zh-CN" altLang="en-US" dirty="0">
                <a:solidFill>
                  <a:schemeClr val="accent1">
                    <a:lumMod val="75000"/>
                  </a:schemeClr>
                </a:solidFill>
              </a:rPr>
              <a:t> </a:t>
            </a:r>
            <a:r>
              <a:rPr lang="en-US" altLang="zh-CN" dirty="0">
                <a:solidFill>
                  <a:schemeClr val="accent1">
                    <a:lumMod val="75000"/>
                  </a:schemeClr>
                </a:solidFill>
              </a:rPr>
              <a:t>in</a:t>
            </a:r>
            <a:r>
              <a:rPr lang="zh-CN" altLang="en-US" dirty="0">
                <a:solidFill>
                  <a:schemeClr val="accent1">
                    <a:lumMod val="75000"/>
                  </a:schemeClr>
                </a:solidFill>
              </a:rPr>
              <a:t> </a:t>
            </a:r>
            <a:r>
              <a:rPr lang="en-US" altLang="zh-CN" dirty="0">
                <a:solidFill>
                  <a:schemeClr val="accent1">
                    <a:lumMod val="75000"/>
                  </a:schemeClr>
                </a:solidFill>
              </a:rPr>
              <a:t>the</a:t>
            </a:r>
            <a:r>
              <a:rPr lang="zh-CN" altLang="en-US" dirty="0">
                <a:solidFill>
                  <a:schemeClr val="accent1">
                    <a:lumMod val="75000"/>
                  </a:schemeClr>
                </a:solidFill>
              </a:rPr>
              <a:t> </a:t>
            </a:r>
            <a:r>
              <a:rPr lang="en-US" altLang="zh-CN" dirty="0">
                <a:solidFill>
                  <a:schemeClr val="accent1">
                    <a:lumMod val="75000"/>
                  </a:schemeClr>
                </a:solidFill>
              </a:rPr>
              <a:t>Internet?</a:t>
            </a:r>
            <a:endParaRPr lang="zh-CN" altLang="en-US" dirty="0">
              <a:solidFill>
                <a:schemeClr val="accent1">
                  <a:lumMod val="75000"/>
                </a:schemeClr>
              </a:solidFill>
            </a:endParaRPr>
          </a:p>
        </p:txBody>
      </p:sp>
      <p:sp>
        <p:nvSpPr>
          <p:cNvPr id="4" name="页脚占位符 3">
            <a:extLst>
              <a:ext uri="{FF2B5EF4-FFF2-40B4-BE49-F238E27FC236}">
                <a16:creationId xmlns:a16="http://schemas.microsoft.com/office/drawing/2014/main" id="{356B299B-E91B-4591-A776-291DB8A5FEDE}"/>
              </a:ext>
            </a:extLst>
          </p:cNvPr>
          <p:cNvSpPr>
            <a:spLocks noGrp="1"/>
          </p:cNvSpPr>
          <p:nvPr>
            <p:ph type="ftr" sz="quarter" idx="10"/>
          </p:nvPr>
        </p:nvSpPr>
        <p:spPr/>
        <p:txBody>
          <a:bodyPr/>
          <a:lstStyle/>
          <a:p>
            <a:pPr>
              <a:defRPr/>
            </a:pPr>
            <a:r>
              <a:rPr lang="en-US" altLang="zh-CN"/>
              <a:t>Computer Networks, Chapter 5 The Network Layer</a:t>
            </a:r>
            <a:endParaRPr lang="en-US" altLang="zh-CN" i="0"/>
          </a:p>
        </p:txBody>
      </p:sp>
      <p:sp>
        <p:nvSpPr>
          <p:cNvPr id="6" name="TextBox 3">
            <a:extLst>
              <a:ext uri="{FF2B5EF4-FFF2-40B4-BE49-F238E27FC236}">
                <a16:creationId xmlns:a16="http://schemas.microsoft.com/office/drawing/2014/main" id="{E4C58BCA-0763-4319-86D0-8F01AE2E6EE3}"/>
              </a:ext>
            </a:extLst>
          </p:cNvPr>
          <p:cNvSpPr txBox="1"/>
          <p:nvPr/>
        </p:nvSpPr>
        <p:spPr>
          <a:xfrm>
            <a:off x="7392570" y="5879368"/>
            <a:ext cx="1751429" cy="338550"/>
          </a:xfrm>
          <a:prstGeom prst="rect">
            <a:avLst/>
          </a:prstGeom>
          <a:noFill/>
        </p:spPr>
        <p:txBody>
          <a:bodyPr wrap="square" lIns="91435" tIns="45718" rIns="91435" bIns="45718">
            <a:spAutoFit/>
          </a:bodyPr>
          <a:lstStyle/>
          <a:p>
            <a:pPr algn="r">
              <a:defRPr/>
            </a:pPr>
            <a:r>
              <a:rPr lang="en-US" sz="1600" b="1" spc="50" dirty="0">
                <a:ln w="0"/>
                <a:solidFill>
                  <a:schemeClr val="bg2"/>
                </a:solidFill>
                <a:effectLst>
                  <a:innerShdw blurRad="63500" dist="50800" dir="13500000">
                    <a:srgbClr val="000000">
                      <a:alpha val="50000"/>
                    </a:srgbClr>
                  </a:innerShdw>
                </a:effectLst>
                <a:latin typeface="Arial Narrow" panose="020B0606020202030204" pitchFamily="34" charset="0"/>
              </a:rPr>
              <a:t>The Opte Project</a:t>
            </a:r>
          </a:p>
        </p:txBody>
      </p:sp>
    </p:spTree>
    <p:extLst>
      <p:ext uri="{BB962C8B-B14F-4D97-AF65-F5344CB8AC3E}">
        <p14:creationId xmlns:p14="http://schemas.microsoft.com/office/powerpoint/2010/main" val="2673243011"/>
      </p:ext>
    </p:extLst>
  </p:cSld>
  <p:clrMapOvr>
    <a:masterClrMapping/>
  </p:clrMapOvr>
  <mc:AlternateContent xmlns:mc="http://schemas.openxmlformats.org/markup-compatibility/2006" xmlns:p14="http://schemas.microsoft.com/office/powerpoint/2010/main">
    <mc:Choice Requires="p14">
      <p:transition spd="slow" advClick="0">
        <p14:flash/>
      </p:transition>
    </mc:Choice>
    <mc:Fallback xmlns="">
      <p:transition spd="slow" advClick="0">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225283" name="Rectangle 2"/>
          <p:cNvSpPr>
            <a:spLocks noGrp="1" noChangeArrowheads="1"/>
          </p:cNvSpPr>
          <p:nvPr>
            <p:ph type="title"/>
          </p:nvPr>
        </p:nvSpPr>
        <p:spPr/>
        <p:txBody>
          <a:bodyPr/>
          <a:lstStyle/>
          <a:p>
            <a:r>
              <a:rPr lang="en-AU" altLang="zh-CN">
                <a:ea typeface="宋体" panose="02010600030101010101" pitchFamily="2" charset="-122"/>
              </a:rPr>
              <a:t>RARP</a:t>
            </a:r>
          </a:p>
        </p:txBody>
      </p:sp>
      <p:sp>
        <p:nvSpPr>
          <p:cNvPr id="225284" name="Rectangle 3"/>
          <p:cNvSpPr>
            <a:spLocks noGrp="1" noChangeArrowheads="1"/>
          </p:cNvSpPr>
          <p:nvPr>
            <p:ph type="body" idx="1"/>
          </p:nvPr>
        </p:nvSpPr>
        <p:spPr/>
        <p:txBody>
          <a:bodyPr/>
          <a:lstStyle/>
          <a:p>
            <a:pPr marL="342900" indent="-342900">
              <a:lnSpc>
                <a:spcPct val="130000"/>
              </a:lnSpc>
              <a:buFont typeface="Arial" panose="020B0604020202020204" pitchFamily="34" charset="0"/>
              <a:buChar char="•"/>
            </a:pPr>
            <a:r>
              <a:rPr lang="en-AU" altLang="zh-CN" sz="2800">
                <a:ea typeface="宋体" panose="02010600030101010101" pitchFamily="2" charset="-122"/>
              </a:rPr>
              <a:t>Finds the logical address for a host that only knows its physical address</a:t>
            </a:r>
          </a:p>
          <a:p>
            <a:pPr marL="342900" indent="-342900">
              <a:lnSpc>
                <a:spcPct val="130000"/>
              </a:lnSpc>
              <a:buFont typeface="Arial" panose="020B0604020202020204" pitchFamily="34" charset="0"/>
              <a:buChar char="•"/>
            </a:pPr>
            <a:r>
              <a:rPr lang="en-AU" altLang="zh-CN" sz="2800">
                <a:ea typeface="宋体" panose="02010600030101010101" pitchFamily="2" charset="-122"/>
              </a:rPr>
              <a:t>RARP request packets are broadcast; RARP reply packets are unicast</a:t>
            </a:r>
          </a:p>
          <a:p>
            <a:pPr marL="342900" indent="-342900">
              <a:lnSpc>
                <a:spcPct val="130000"/>
              </a:lnSpc>
              <a:buFont typeface="Arial" panose="020B0604020202020204" pitchFamily="34" charset="0"/>
              <a:buChar char="•"/>
            </a:pPr>
            <a:r>
              <a:rPr lang="en-AU" altLang="zh-CN" sz="2800">
                <a:ea typeface="宋体" panose="02010600030101010101" pitchFamily="2" charset="-122"/>
              </a:rPr>
              <a:t>Used by diskless machines to obtain their IP addresses</a:t>
            </a:r>
          </a:p>
        </p:txBody>
      </p:sp>
    </p:spTree>
    <p:extLst>
      <p:ext uri="{BB962C8B-B14F-4D97-AF65-F5344CB8AC3E}">
        <p14:creationId xmlns:p14="http://schemas.microsoft.com/office/powerpoint/2010/main" val="18162426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217091" name="Rectangle 2"/>
          <p:cNvSpPr>
            <a:spLocks noGrp="1" noChangeArrowheads="1"/>
          </p:cNvSpPr>
          <p:nvPr>
            <p:ph type="title"/>
          </p:nvPr>
        </p:nvSpPr>
        <p:spPr/>
        <p:txBody>
          <a:bodyPr/>
          <a:lstStyle/>
          <a:p>
            <a:r>
              <a:rPr lang="en-US" altLang="zh-CN">
                <a:ea typeface="宋体" panose="02010600030101010101" pitchFamily="2" charset="-122"/>
              </a:rPr>
              <a:t>ARP and RARP</a:t>
            </a:r>
          </a:p>
        </p:txBody>
      </p:sp>
      <p:pic>
        <p:nvPicPr>
          <p:cNvPr id="217092"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95350" y="1531938"/>
            <a:ext cx="6943725" cy="3440112"/>
          </a:xfrm>
          <a:noFill/>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20060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226307" name="Rectangle 2"/>
          <p:cNvSpPr>
            <a:spLocks noGrp="1" noChangeArrowheads="1"/>
          </p:cNvSpPr>
          <p:nvPr>
            <p:ph type="title"/>
          </p:nvPr>
        </p:nvSpPr>
        <p:spPr/>
        <p:txBody>
          <a:bodyPr/>
          <a:lstStyle/>
          <a:p>
            <a:r>
              <a:rPr lang="en-AU" altLang="zh-CN">
                <a:ea typeface="宋体" panose="02010600030101010101" pitchFamily="2" charset="-122"/>
              </a:rPr>
              <a:t>Operation</a:t>
            </a:r>
          </a:p>
        </p:txBody>
      </p:sp>
      <p:pic>
        <p:nvPicPr>
          <p:cNvPr id="226308"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066800" y="1295400"/>
            <a:ext cx="7162800" cy="4760913"/>
          </a:xfrm>
          <a:noFill/>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198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Host Configuration Protocol</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DHCP is an application-layer program, using the client-server paradigm, that actually helps TCP/IP at the network layer.</a:t>
            </a:r>
            <a:endParaRPr lang="zh-CN" altLang="en-US" dirty="0"/>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69" y="2265881"/>
            <a:ext cx="3211294" cy="419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2632" y="2787650"/>
            <a:ext cx="4821237"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05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7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Operation of DHCP</a:t>
            </a:r>
            <a:endParaRPr lang="zh-CN" altLang="en-US" dirty="0"/>
          </a:p>
        </p:txBody>
      </p:sp>
      <p:pic>
        <p:nvPicPr>
          <p:cNvPr id="1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037" y="1019175"/>
            <a:ext cx="471487"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0312" y="917575"/>
            <a:ext cx="455612"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4074" y="1368425"/>
            <a:ext cx="10048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4187" y="1385888"/>
            <a:ext cx="2014537"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6737" y="1755775"/>
            <a:ext cx="466407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16737" y="3051175"/>
            <a:ext cx="46704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16737" y="4346575"/>
            <a:ext cx="46482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4987" y="5641975"/>
            <a:ext cx="46704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7124" y="1912938"/>
            <a:ext cx="12954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84124" y="3868738"/>
            <a:ext cx="10414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1"/>
          </p:nvPr>
        </p:nvSpPr>
        <p:spPr/>
        <p:txBody>
          <a:bodyPr/>
          <a:lstStyle/>
          <a:p>
            <a:pPr>
              <a:defRPr/>
            </a:pPr>
            <a:r>
              <a:rPr lang="en-US"/>
              <a:t>Computer Networks, Chapter 5 The Network Layer</a:t>
            </a:r>
            <a:endParaRPr lang="en-US" dirty="0"/>
          </a:p>
        </p:txBody>
      </p:sp>
    </p:spTree>
    <p:extLst>
      <p:ext uri="{BB962C8B-B14F-4D97-AF65-F5344CB8AC3E}">
        <p14:creationId xmlns:p14="http://schemas.microsoft.com/office/powerpoint/2010/main" val="42718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80">
                                          <p:stCondLst>
                                            <p:cond delay="0"/>
                                          </p:stCondLst>
                                        </p:cTn>
                                        <p:tgtEl>
                                          <p:spTgt spid="16"/>
                                        </p:tgtEl>
                                      </p:cBhvr>
                                    </p:animEffect>
                                    <p:anim calcmode="lin" valueType="num">
                                      <p:cBhvr>
                                        <p:cTn id="1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9" dur="26">
                                          <p:stCondLst>
                                            <p:cond delay="650"/>
                                          </p:stCondLst>
                                        </p:cTn>
                                        <p:tgtEl>
                                          <p:spTgt spid="16"/>
                                        </p:tgtEl>
                                      </p:cBhvr>
                                      <p:to x="100000" y="60000"/>
                                    </p:animScale>
                                    <p:animScale>
                                      <p:cBhvr>
                                        <p:cTn id="20" dur="166" decel="50000">
                                          <p:stCondLst>
                                            <p:cond delay="676"/>
                                          </p:stCondLst>
                                        </p:cTn>
                                        <p:tgtEl>
                                          <p:spTgt spid="16"/>
                                        </p:tgtEl>
                                      </p:cBhvr>
                                      <p:to x="100000" y="100000"/>
                                    </p:animScale>
                                    <p:animScale>
                                      <p:cBhvr>
                                        <p:cTn id="21" dur="26">
                                          <p:stCondLst>
                                            <p:cond delay="1312"/>
                                          </p:stCondLst>
                                        </p:cTn>
                                        <p:tgtEl>
                                          <p:spTgt spid="16"/>
                                        </p:tgtEl>
                                      </p:cBhvr>
                                      <p:to x="100000" y="80000"/>
                                    </p:animScale>
                                    <p:animScale>
                                      <p:cBhvr>
                                        <p:cTn id="22" dur="166" decel="50000">
                                          <p:stCondLst>
                                            <p:cond delay="1338"/>
                                          </p:stCondLst>
                                        </p:cTn>
                                        <p:tgtEl>
                                          <p:spTgt spid="16"/>
                                        </p:tgtEl>
                                      </p:cBhvr>
                                      <p:to x="100000" y="100000"/>
                                    </p:animScale>
                                    <p:animScale>
                                      <p:cBhvr>
                                        <p:cTn id="23" dur="26">
                                          <p:stCondLst>
                                            <p:cond delay="1642"/>
                                          </p:stCondLst>
                                        </p:cTn>
                                        <p:tgtEl>
                                          <p:spTgt spid="16"/>
                                        </p:tgtEl>
                                      </p:cBhvr>
                                      <p:to x="100000" y="90000"/>
                                    </p:animScale>
                                    <p:animScale>
                                      <p:cBhvr>
                                        <p:cTn id="24" dur="166" decel="50000">
                                          <p:stCondLst>
                                            <p:cond delay="1668"/>
                                          </p:stCondLst>
                                        </p:cTn>
                                        <p:tgtEl>
                                          <p:spTgt spid="16"/>
                                        </p:tgtEl>
                                      </p:cBhvr>
                                      <p:to x="100000" y="100000"/>
                                    </p:animScale>
                                    <p:animScale>
                                      <p:cBhvr>
                                        <p:cTn id="25" dur="26">
                                          <p:stCondLst>
                                            <p:cond delay="1808"/>
                                          </p:stCondLst>
                                        </p:cTn>
                                        <p:tgtEl>
                                          <p:spTgt spid="16"/>
                                        </p:tgtEl>
                                      </p:cBhvr>
                                      <p:to x="100000" y="95000"/>
                                    </p:animScale>
                                    <p:animScale>
                                      <p:cBhvr>
                                        <p:cTn id="26" dur="166" decel="50000">
                                          <p:stCondLst>
                                            <p:cond delay="1834"/>
                                          </p:stCondLst>
                                        </p:cTn>
                                        <p:tgtEl>
                                          <p:spTgt spid="16"/>
                                        </p:tgtEl>
                                      </p:cBhvr>
                                      <p:to x="100000" y="100000"/>
                                    </p:animScale>
                                  </p:childTnLst>
                                  <p:subTnLst>
                                    <p:audio>
                                      <p:cMediaNode>
                                        <p:cTn display="0" masterRel="sameClick">
                                          <p:stCondLst>
                                            <p:cond evt="begin" delay="0">
                                              <p:tn val="11"/>
                                            </p:cond>
                                          </p:stCondLst>
                                          <p:endCondLst>
                                            <p:cond evt="onStopAudio" delay="0">
                                              <p:tgtEl>
                                                <p:sldTgt/>
                                              </p:tgtEl>
                                            </p:cond>
                                          </p:endCondLst>
                                        </p:cTn>
                                        <p:tgtEl>
                                          <p:sndTgt r:embed="rId2" name="coin.wav"/>
                                        </p:tgtEl>
                                      </p:cMediaNode>
                                    </p:audio>
                                  </p:sub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80">
                                          <p:stCondLst>
                                            <p:cond delay="0"/>
                                          </p:stCondLst>
                                        </p:cTn>
                                        <p:tgtEl>
                                          <p:spTgt spid="17"/>
                                        </p:tgtEl>
                                      </p:cBhvr>
                                    </p:animEffect>
                                    <p:anim calcmode="lin" valueType="num">
                                      <p:cBhvr>
                                        <p:cTn id="3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7" dur="26">
                                          <p:stCondLst>
                                            <p:cond delay="650"/>
                                          </p:stCondLst>
                                        </p:cTn>
                                        <p:tgtEl>
                                          <p:spTgt spid="17"/>
                                        </p:tgtEl>
                                      </p:cBhvr>
                                      <p:to x="100000" y="60000"/>
                                    </p:animScale>
                                    <p:animScale>
                                      <p:cBhvr>
                                        <p:cTn id="38" dur="166" decel="50000">
                                          <p:stCondLst>
                                            <p:cond delay="676"/>
                                          </p:stCondLst>
                                        </p:cTn>
                                        <p:tgtEl>
                                          <p:spTgt spid="17"/>
                                        </p:tgtEl>
                                      </p:cBhvr>
                                      <p:to x="100000" y="100000"/>
                                    </p:animScale>
                                    <p:animScale>
                                      <p:cBhvr>
                                        <p:cTn id="39" dur="26">
                                          <p:stCondLst>
                                            <p:cond delay="1312"/>
                                          </p:stCondLst>
                                        </p:cTn>
                                        <p:tgtEl>
                                          <p:spTgt spid="17"/>
                                        </p:tgtEl>
                                      </p:cBhvr>
                                      <p:to x="100000" y="80000"/>
                                    </p:animScale>
                                    <p:animScale>
                                      <p:cBhvr>
                                        <p:cTn id="40" dur="166" decel="50000">
                                          <p:stCondLst>
                                            <p:cond delay="1338"/>
                                          </p:stCondLst>
                                        </p:cTn>
                                        <p:tgtEl>
                                          <p:spTgt spid="17"/>
                                        </p:tgtEl>
                                      </p:cBhvr>
                                      <p:to x="100000" y="100000"/>
                                    </p:animScale>
                                    <p:animScale>
                                      <p:cBhvr>
                                        <p:cTn id="41" dur="26">
                                          <p:stCondLst>
                                            <p:cond delay="1642"/>
                                          </p:stCondLst>
                                        </p:cTn>
                                        <p:tgtEl>
                                          <p:spTgt spid="17"/>
                                        </p:tgtEl>
                                      </p:cBhvr>
                                      <p:to x="100000" y="90000"/>
                                    </p:animScale>
                                    <p:animScale>
                                      <p:cBhvr>
                                        <p:cTn id="42" dur="166" decel="50000">
                                          <p:stCondLst>
                                            <p:cond delay="1668"/>
                                          </p:stCondLst>
                                        </p:cTn>
                                        <p:tgtEl>
                                          <p:spTgt spid="17"/>
                                        </p:tgtEl>
                                      </p:cBhvr>
                                      <p:to x="100000" y="100000"/>
                                    </p:animScale>
                                    <p:animScale>
                                      <p:cBhvr>
                                        <p:cTn id="43" dur="26">
                                          <p:stCondLst>
                                            <p:cond delay="1808"/>
                                          </p:stCondLst>
                                        </p:cTn>
                                        <p:tgtEl>
                                          <p:spTgt spid="17"/>
                                        </p:tgtEl>
                                      </p:cBhvr>
                                      <p:to x="100000" y="95000"/>
                                    </p:animScale>
                                    <p:animScale>
                                      <p:cBhvr>
                                        <p:cTn id="44" dur="166" decel="50000">
                                          <p:stCondLst>
                                            <p:cond delay="1834"/>
                                          </p:stCondLst>
                                        </p:cTn>
                                        <p:tgtEl>
                                          <p:spTgt spid="17"/>
                                        </p:tgtEl>
                                      </p:cBhvr>
                                      <p:to x="100000" y="100000"/>
                                    </p:animScale>
                                  </p:childTnLst>
                                  <p:subTnLst>
                                    <p:audio>
                                      <p:cMediaNode>
                                        <p:cTn display="0" masterRel="sameClick">
                                          <p:stCondLst>
                                            <p:cond evt="begin" delay="0">
                                              <p:tn val="29"/>
                                            </p:cond>
                                          </p:stCondLst>
                                          <p:endCondLst>
                                            <p:cond evt="onStopAudio" delay="0">
                                              <p:tgtEl>
                                                <p:sldTgt/>
                                              </p:tgtEl>
                                            </p:cond>
                                          </p:endCondLst>
                                        </p:cTn>
                                        <p:tgtEl>
                                          <p:sndTgt r:embed="rId2" name="coin.wav"/>
                                        </p:tgtEl>
                                      </p:cMediaNode>
                                    </p:audio>
                                  </p:sub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subTnLst>
                                    <p:audio>
                                      <p:cMediaNode>
                                        <p:cTn display="0" masterRel="sameClick">
                                          <p:stCondLst>
                                            <p:cond evt="begin" delay="0">
                                              <p:tn val="47"/>
                                            </p:cond>
                                          </p:stCondLst>
                                          <p:endCondLst>
                                            <p:cond evt="onStopAudio" delay="0">
                                              <p:tgtEl>
                                                <p:sldTgt/>
                                              </p:tgtEl>
                                            </p:cond>
                                          </p:endCondLst>
                                        </p:cTn>
                                        <p:tgtEl>
                                          <p:sndTgt r:embed="rId3" name="arrow.wav"/>
                                        </p:tgtEl>
                                      </p:cMediaNode>
                                    </p:audio>
                                  </p:sub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right)">
                                      <p:cBhvr>
                                        <p:cTn id="54" dur="500"/>
                                        <p:tgtEl>
                                          <p:spTgt spid="19"/>
                                        </p:tgtEl>
                                      </p:cBhvr>
                                    </p:animEffect>
                                  </p:childTnLst>
                                  <p:subTnLst>
                                    <p:audio>
                                      <p:cMediaNode>
                                        <p:cTn display="0" masterRel="sameClick">
                                          <p:stCondLst>
                                            <p:cond evt="begin" delay="0">
                                              <p:tn val="52"/>
                                            </p:cond>
                                          </p:stCondLst>
                                          <p:endCondLst>
                                            <p:cond evt="onStopAudio" delay="0">
                                              <p:tgtEl>
                                                <p:sldTgt/>
                                              </p:tgtEl>
                                            </p:cond>
                                          </p:endCondLst>
                                        </p:cTn>
                                        <p:tgtEl>
                                          <p:sndTgt r:embed="rId3" name="arrow.wav"/>
                                        </p:tgtEl>
                                      </p:cMediaNode>
                                    </p:audio>
                                  </p:sub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subTnLst>
                                    <p:audio>
                                      <p:cMediaNode>
                                        <p:cTn display="0" masterRel="sameClick">
                                          <p:stCondLst>
                                            <p:cond evt="begin" delay="0">
                                              <p:tn val="57"/>
                                            </p:cond>
                                          </p:stCondLst>
                                          <p:endCondLst>
                                            <p:cond evt="onStopAudio" delay="0">
                                              <p:tgtEl>
                                                <p:sldTgt/>
                                              </p:tgtEl>
                                            </p:cond>
                                          </p:endCondLst>
                                        </p:cTn>
                                        <p:tgtEl>
                                          <p:sndTgt r:embed="rId3" name="arrow.wav"/>
                                        </p:tgtEl>
                                      </p:cMediaNode>
                                    </p:audio>
                                  </p:sub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right)">
                                      <p:cBhvr>
                                        <p:cTn id="64" dur="500"/>
                                        <p:tgtEl>
                                          <p:spTgt spid="21"/>
                                        </p:tgtEl>
                                      </p:cBhvr>
                                    </p:animEffect>
                                  </p:childTnLst>
                                  <p:subTnLst>
                                    <p:audio>
                                      <p:cMediaNode>
                                        <p:cTn display="0" masterRel="sameClick">
                                          <p:stCondLst>
                                            <p:cond evt="begin" delay="0">
                                              <p:tn val="62"/>
                                            </p:cond>
                                          </p:stCondLst>
                                          <p:endCondLst>
                                            <p:cond evt="onStopAudio" delay="0">
                                              <p:tgtEl>
                                                <p:sldTgt/>
                                              </p:tgtEl>
                                            </p:cond>
                                          </p:endCondLst>
                                        </p:cTn>
                                        <p:tgtEl>
                                          <p:sndTgt r:embed="rId3" name="arrow.wav"/>
                                        </p:tgtEl>
                                      </p:cMediaNode>
                                    </p:audio>
                                  </p:sub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ppt_w</p:attrName>
                                        </p:attrNameLst>
                                      </p:cBhvr>
                                      <p:tavLst>
                                        <p:tav tm="0">
                                          <p:val>
                                            <p:fltVal val="0"/>
                                          </p:val>
                                        </p:tav>
                                        <p:tav tm="100000">
                                          <p:val>
                                            <p:strVal val="#ppt_w"/>
                                          </p:val>
                                        </p:tav>
                                      </p:tavLst>
                                    </p:anim>
                                    <p:anim calcmode="lin" valueType="num">
                                      <p:cBhvr>
                                        <p:cTn id="77" dur="500" fill="hold"/>
                                        <p:tgtEl>
                                          <p:spTgt spid="23"/>
                                        </p:tgtEl>
                                        <p:attrNameLst>
                                          <p:attrName>ppt_h</p:attrName>
                                        </p:attrNameLst>
                                      </p:cBhvr>
                                      <p:tavLst>
                                        <p:tav tm="0">
                                          <p:val>
                                            <p:fltVal val="0"/>
                                          </p:val>
                                        </p:tav>
                                        <p:tav tm="100000">
                                          <p:val>
                                            <p:strVal val="#ppt_h"/>
                                          </p:val>
                                        </p:tav>
                                      </p:tavLst>
                                    </p:anim>
                                    <p:animEffect transition="in" filter="fade">
                                      <p:cBhvr>
                                        <p:cTn id="7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zh-CN">
                <a:ea typeface="宋体" panose="02010600030101010101" pitchFamily="2" charset="-122"/>
              </a:rPr>
              <a:t>Label Switching and MPLS (1)</a:t>
            </a:r>
          </a:p>
        </p:txBody>
      </p:sp>
      <p:sp>
        <p:nvSpPr>
          <p:cNvPr id="22937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29380"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MPLS (Multi-Protocol Label Switching) sends packets along established paths; ISPs can use for QoS</a:t>
            </a:r>
          </a:p>
          <a:p>
            <a:pPr lvl="1"/>
            <a:r>
              <a:rPr lang="en-US" altLang="zh-CN">
                <a:ea typeface="宋体" panose="02010600030101010101" pitchFamily="2" charset="-122"/>
              </a:rPr>
              <a:t>Path indicated with label below the IP layer</a:t>
            </a:r>
          </a:p>
        </p:txBody>
      </p:sp>
      <p:pic>
        <p:nvPicPr>
          <p:cNvPr id="2293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3008313"/>
            <a:ext cx="5878512"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2" name="Rectangle 8"/>
          <p:cNvSpPr>
            <a:spLocks noChangeArrowheads="1"/>
          </p:cNvSpPr>
          <p:nvPr/>
        </p:nvSpPr>
        <p:spPr bwMode="auto">
          <a:xfrm>
            <a:off x="2733675" y="3490913"/>
            <a:ext cx="844550" cy="539750"/>
          </a:xfrm>
          <a:prstGeom prst="rect">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extLst>
      <p:ext uri="{BB962C8B-B14F-4D97-AF65-F5344CB8AC3E}">
        <p14:creationId xmlns:p14="http://schemas.microsoft.com/office/powerpoint/2010/main" val="2267049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ltLang="zh-CN">
                <a:ea typeface="宋体" panose="02010600030101010101" pitchFamily="2" charset="-122"/>
              </a:rPr>
              <a:t>Label Switching and MPLS (2)</a:t>
            </a:r>
          </a:p>
        </p:txBody>
      </p:sp>
      <p:sp>
        <p:nvSpPr>
          <p:cNvPr id="23040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3040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Label added based on IP address on entering an MPLS network (e.g., ISP) and removed when leaving it</a:t>
            </a:r>
          </a:p>
          <a:p>
            <a:pPr lvl="1"/>
            <a:r>
              <a:rPr lang="en-US" altLang="zh-CN">
                <a:ea typeface="宋体" panose="02010600030101010101" pitchFamily="2" charset="-122"/>
              </a:rPr>
              <a:t>Forwarding only uses label inside MPLS network</a:t>
            </a:r>
          </a:p>
        </p:txBody>
      </p:sp>
      <p:pic>
        <p:nvPicPr>
          <p:cNvPr id="2304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2955925"/>
            <a:ext cx="83915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37046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zh-CN">
                <a:ea typeface="宋体" panose="02010600030101010101" pitchFamily="2" charset="-122"/>
              </a:rPr>
              <a:t>OSPF— Interior Routing Protocol (1)</a:t>
            </a:r>
          </a:p>
        </p:txBody>
      </p:sp>
      <p:sp>
        <p:nvSpPr>
          <p:cNvPr id="23142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31428" name="Rectangle 3"/>
          <p:cNvSpPr>
            <a:spLocks noGrp="1" noChangeArrowheads="1"/>
          </p:cNvSpPr>
          <p:nvPr>
            <p:ph idx="1"/>
          </p:nvPr>
        </p:nvSpPr>
        <p:spPr>
          <a:xfrm>
            <a:off x="815975" y="1100138"/>
            <a:ext cx="7789863" cy="4598987"/>
          </a:xfrm>
        </p:spPr>
        <p:txBody>
          <a:bodyPr/>
          <a:lstStyle/>
          <a:p>
            <a:r>
              <a:rPr lang="en-US" altLang="zh-CN">
                <a:ea typeface="宋体" panose="02010600030101010101" pitchFamily="2" charset="-122"/>
              </a:rPr>
              <a:t>OSPF computes routes for a single network (e.g., ISP)</a:t>
            </a:r>
          </a:p>
          <a:p>
            <a:pPr lvl="1"/>
            <a:r>
              <a:rPr lang="en-US" altLang="zh-CN">
                <a:ea typeface="宋体" panose="02010600030101010101" pitchFamily="2" charset="-122"/>
              </a:rPr>
              <a:t>Models network as a graph of weighted edges</a:t>
            </a:r>
          </a:p>
        </p:txBody>
      </p:sp>
      <p:pic>
        <p:nvPicPr>
          <p:cNvPr id="231429"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4950" y="2166938"/>
            <a:ext cx="6808788"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30"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2425" y="4014788"/>
            <a:ext cx="6697663"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31" name="TextBox 12"/>
          <p:cNvSpPr txBox="1">
            <a:spLocks noChangeArrowheads="1"/>
          </p:cNvSpPr>
          <p:nvPr/>
        </p:nvSpPr>
        <p:spPr bwMode="auto">
          <a:xfrm>
            <a:off x="639763" y="2333625"/>
            <a:ext cx="12192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Network:</a:t>
            </a:r>
          </a:p>
        </p:txBody>
      </p:sp>
      <p:sp>
        <p:nvSpPr>
          <p:cNvPr id="231432" name="TextBox 13"/>
          <p:cNvSpPr txBox="1">
            <a:spLocks noChangeArrowheads="1"/>
          </p:cNvSpPr>
          <p:nvPr/>
        </p:nvSpPr>
        <p:spPr bwMode="auto">
          <a:xfrm>
            <a:off x="633413" y="4314825"/>
            <a:ext cx="13128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Graph:</a:t>
            </a:r>
          </a:p>
        </p:txBody>
      </p:sp>
      <p:sp>
        <p:nvSpPr>
          <p:cNvPr id="15" name="Freeform 14"/>
          <p:cNvSpPr/>
          <p:nvPr/>
        </p:nvSpPr>
        <p:spPr bwMode="auto">
          <a:xfrm flipV="1">
            <a:off x="5880100" y="5310188"/>
            <a:ext cx="441325" cy="333375"/>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chemeClr val="accent3">
                <a:lumMod val="60000"/>
                <a:lumOff val="40000"/>
              </a:schemeClr>
            </a:solidFill>
            <a:prstDash val="solid"/>
            <a:round/>
            <a:headEnd type="none" w="med" len="med"/>
            <a:tailEnd type="arrow" w="med" len="med"/>
          </a:ln>
          <a:effectLst/>
        </p:spPr>
        <p:txBody>
          <a:bodyPr/>
          <a:lstStyle/>
          <a:p>
            <a:pPr algn="ctr" eaLnBrk="1" hangingPunct="1">
              <a:defRPr/>
            </a:pPr>
            <a:endParaRPr lang="en-US">
              <a:latin typeface="Arial" charset="0"/>
              <a:cs typeface="Arial" charset="0"/>
            </a:endParaRPr>
          </a:p>
        </p:txBody>
      </p:sp>
      <p:sp>
        <p:nvSpPr>
          <p:cNvPr id="231434" name="TextBox 15"/>
          <p:cNvSpPr txBox="1">
            <a:spLocks noChangeArrowheads="1"/>
          </p:cNvSpPr>
          <p:nvPr/>
        </p:nvSpPr>
        <p:spPr bwMode="auto">
          <a:xfrm>
            <a:off x="6243638" y="5397500"/>
            <a:ext cx="2124075" cy="923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Broadcast LAN modeled as a well-connected node</a:t>
            </a:r>
          </a:p>
        </p:txBody>
      </p:sp>
      <p:sp>
        <p:nvSpPr>
          <p:cNvPr id="231435" name="TextBox 16"/>
          <p:cNvSpPr txBox="1">
            <a:spLocks noChangeArrowheads="1"/>
          </p:cNvSpPr>
          <p:nvPr/>
        </p:nvSpPr>
        <p:spPr bwMode="auto">
          <a:xfrm>
            <a:off x="6076950" y="5043488"/>
            <a:ext cx="98425"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3</a:t>
            </a:r>
          </a:p>
        </p:txBody>
      </p:sp>
    </p:spTree>
    <p:extLst>
      <p:ext uri="{BB962C8B-B14F-4D97-AF65-F5344CB8AC3E}">
        <p14:creationId xmlns:p14="http://schemas.microsoft.com/office/powerpoint/2010/main" val="24409735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ltLang="zh-CN">
                <a:ea typeface="宋体" panose="02010600030101010101" pitchFamily="2" charset="-122"/>
              </a:rPr>
              <a:t>OSPF— Interior Routing Protocol (2)</a:t>
            </a:r>
          </a:p>
        </p:txBody>
      </p:sp>
      <p:sp>
        <p:nvSpPr>
          <p:cNvPr id="23347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33476"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OSPF divides one large network (Autonomous System) into areas connected to a backbone area</a:t>
            </a:r>
          </a:p>
          <a:p>
            <a:pPr lvl="1"/>
            <a:r>
              <a:rPr lang="en-US" altLang="zh-CN">
                <a:ea typeface="宋体" panose="02010600030101010101" pitchFamily="2" charset="-122"/>
              </a:rPr>
              <a:t>Helps to scale; summaries go over area borders</a:t>
            </a:r>
          </a:p>
          <a:p>
            <a:pPr lvl="1"/>
            <a:endParaRPr lang="en-US" altLang="zh-CN">
              <a:ea typeface="宋体" panose="02010600030101010101" pitchFamily="2" charset="-122"/>
            </a:endParaRPr>
          </a:p>
        </p:txBody>
      </p:sp>
      <p:pic>
        <p:nvPicPr>
          <p:cNvPr id="23347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 y="3101975"/>
            <a:ext cx="749617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0162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altLang="zh-CN">
                <a:ea typeface="宋体" panose="02010600030101010101" pitchFamily="2" charset="-122"/>
              </a:rPr>
              <a:t>OSPF— Interior Routing Protocol (3)</a:t>
            </a:r>
          </a:p>
        </p:txBody>
      </p:sp>
      <p:sp>
        <p:nvSpPr>
          <p:cNvPr id="23449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34500"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OSPF (Open Shortest Path First) is link-state routing:</a:t>
            </a:r>
          </a:p>
          <a:p>
            <a:pPr lvl="1"/>
            <a:r>
              <a:rPr lang="en-US" altLang="zh-CN">
                <a:ea typeface="宋体" panose="02010600030101010101" pitchFamily="2" charset="-122"/>
              </a:rPr>
              <a:t>Uses messages below to reliably flood topology</a:t>
            </a:r>
          </a:p>
          <a:p>
            <a:pPr lvl="1"/>
            <a:r>
              <a:rPr lang="en-US" altLang="zh-CN">
                <a:ea typeface="宋体" panose="02010600030101010101" pitchFamily="2" charset="-122"/>
              </a:rPr>
              <a:t>Then runs Dijkstra to compute routes</a:t>
            </a:r>
          </a:p>
        </p:txBody>
      </p:sp>
      <p:pic>
        <p:nvPicPr>
          <p:cNvPr id="2345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3186113"/>
            <a:ext cx="76327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508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0" y="0"/>
            <a:ext cx="9144000" cy="6857999"/>
          </a:xfrm>
          <a:prstGeom prst="rect">
            <a:avLst/>
          </a:prstGeom>
        </p:spPr>
      </p:pic>
      <p:sp>
        <p:nvSpPr>
          <p:cNvPr id="2" name="标题 1"/>
          <p:cNvSpPr>
            <a:spLocks noGrp="1"/>
          </p:cNvSpPr>
          <p:nvPr>
            <p:ph type="title"/>
          </p:nvPr>
        </p:nvSpPr>
        <p:spPr/>
        <p:txBody>
          <a:bodyPr anchor="t"/>
          <a:lstStyle/>
          <a:p>
            <a:pPr algn="l"/>
            <a:r>
              <a:rPr lang="en-US" altLang="zh-CN" dirty="0"/>
              <a:t>Routers</a:t>
            </a:r>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9862269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ltLang="zh-CN">
                <a:ea typeface="宋体" panose="02010600030101010101" pitchFamily="2" charset="-122"/>
              </a:rPr>
              <a:t>BGP— Exterior Routing Protocol (1)</a:t>
            </a:r>
          </a:p>
        </p:txBody>
      </p:sp>
      <p:sp>
        <p:nvSpPr>
          <p:cNvPr id="23552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3552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BGP (Border Gateway Protocol) computes routes across interconnected, autonomous networks</a:t>
            </a:r>
          </a:p>
          <a:p>
            <a:pPr lvl="1"/>
            <a:r>
              <a:rPr lang="en-US" altLang="zh-CN">
                <a:ea typeface="宋体" panose="02010600030101010101" pitchFamily="2" charset="-122"/>
              </a:rPr>
              <a:t>Key role is to respect networks’ policy constraints</a:t>
            </a:r>
          </a:p>
          <a:p>
            <a:r>
              <a:rPr lang="en-US" altLang="zh-CN">
                <a:ea typeface="宋体" panose="02010600030101010101" pitchFamily="2" charset="-122"/>
              </a:rPr>
              <a:t>Example policy constraints:</a:t>
            </a:r>
          </a:p>
          <a:p>
            <a:pPr lvl="2"/>
            <a:r>
              <a:rPr lang="en-US" altLang="zh-CN">
                <a:ea typeface="宋体" panose="02010600030101010101" pitchFamily="2" charset="-122"/>
              </a:rPr>
              <a:t>No commercial traffic for educational network</a:t>
            </a:r>
          </a:p>
          <a:p>
            <a:pPr lvl="2"/>
            <a:r>
              <a:rPr lang="en-US" altLang="zh-CN">
                <a:ea typeface="宋体" panose="02010600030101010101" pitchFamily="2" charset="-122"/>
              </a:rPr>
              <a:t>Never put Iraq on route starting at Pentagon</a:t>
            </a:r>
          </a:p>
          <a:p>
            <a:pPr lvl="2"/>
            <a:r>
              <a:rPr lang="en-US" altLang="zh-CN">
                <a:ea typeface="宋体" panose="02010600030101010101" pitchFamily="2" charset="-122"/>
              </a:rPr>
              <a:t>Choose cheaper network</a:t>
            </a:r>
          </a:p>
          <a:p>
            <a:pPr lvl="2"/>
            <a:r>
              <a:rPr lang="en-US" altLang="zh-CN">
                <a:ea typeface="宋体" panose="02010600030101010101" pitchFamily="2" charset="-122"/>
              </a:rPr>
              <a:t>Choose better performing network</a:t>
            </a:r>
          </a:p>
          <a:p>
            <a:pPr lvl="2"/>
            <a:r>
              <a:rPr lang="en-US" altLang="zh-CN">
                <a:ea typeface="宋体" panose="02010600030101010101" pitchFamily="2" charset="-122"/>
              </a:rPr>
              <a:t>Don’t go from Apple to Google to Apple</a:t>
            </a:r>
          </a:p>
        </p:txBody>
      </p:sp>
    </p:spTree>
    <p:extLst>
      <p:ext uri="{BB962C8B-B14F-4D97-AF65-F5344CB8AC3E}">
        <p14:creationId xmlns:p14="http://schemas.microsoft.com/office/powerpoint/2010/main" val="12072235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ltLang="zh-CN">
                <a:ea typeface="宋体" panose="02010600030101010101" pitchFamily="2" charset="-122"/>
              </a:rPr>
              <a:t>BGP— Exterior Routing Protocol (2)</a:t>
            </a:r>
          </a:p>
        </p:txBody>
      </p:sp>
      <p:sp>
        <p:nvSpPr>
          <p:cNvPr id="2375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37572" name="Rectangle 3"/>
          <p:cNvSpPr>
            <a:spLocks noGrp="1" noChangeArrowheads="1"/>
          </p:cNvSpPr>
          <p:nvPr>
            <p:ph idx="1"/>
          </p:nvPr>
        </p:nvSpPr>
        <p:spPr>
          <a:xfrm>
            <a:off x="914400" y="1158875"/>
            <a:ext cx="7789863" cy="4598988"/>
          </a:xfrm>
        </p:spPr>
        <p:txBody>
          <a:bodyPr/>
          <a:lstStyle/>
          <a:p>
            <a:r>
              <a:rPr lang="en-US" altLang="zh-CN">
                <a:ea typeface="宋体" panose="02010600030101010101" pitchFamily="2" charset="-122"/>
              </a:rPr>
              <a:t>Common policy distinction is transit vs. peering:</a:t>
            </a:r>
          </a:p>
          <a:p>
            <a:pPr lvl="1"/>
            <a:r>
              <a:rPr lang="en-US" altLang="zh-CN">
                <a:ea typeface="宋体" panose="02010600030101010101" pitchFamily="2" charset="-122"/>
              </a:rPr>
              <a:t>Transit carries traffic for pay; peers for mutual benefit</a:t>
            </a:r>
          </a:p>
          <a:p>
            <a:pPr lvl="1"/>
            <a:r>
              <a:rPr lang="en-US" altLang="zh-CN">
                <a:ea typeface="宋体" panose="02010600030101010101" pitchFamily="2" charset="-122"/>
              </a:rPr>
              <a:t>AS1 carries AS2</a:t>
            </a:r>
            <a:r>
              <a:rPr lang="en-US" altLang="zh-CN">
                <a:ea typeface="宋体" panose="02010600030101010101" pitchFamily="2" charset="-122"/>
                <a:sym typeface="Wingdings" panose="05000000000000000000" pitchFamily="2" charset="2"/>
              </a:rPr>
              <a:t>↔AS4 (Transit) but not AS3 (Peer)</a:t>
            </a:r>
            <a:endParaRPr lang="en-US" altLang="zh-CN">
              <a:ea typeface="宋体" panose="02010600030101010101" pitchFamily="2" charset="-122"/>
            </a:endParaRPr>
          </a:p>
        </p:txBody>
      </p:sp>
      <p:pic>
        <p:nvPicPr>
          <p:cNvPr id="2375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2663825"/>
            <a:ext cx="81915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9089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ltLang="zh-CN">
                <a:ea typeface="宋体" panose="02010600030101010101" pitchFamily="2" charset="-122"/>
              </a:rPr>
              <a:t>BGP— Exterior Routing Protocol (3)</a:t>
            </a:r>
          </a:p>
        </p:txBody>
      </p:sp>
      <p:sp>
        <p:nvSpPr>
          <p:cNvPr id="238595" name="Rectangle 3"/>
          <p:cNvSpPr>
            <a:spLocks noGrp="1" noChangeArrowheads="1"/>
          </p:cNvSpPr>
          <p:nvPr>
            <p:ph idx="1"/>
          </p:nvPr>
        </p:nvSpPr>
        <p:spPr/>
        <p:txBody>
          <a:bodyPr/>
          <a:lstStyle/>
          <a:p>
            <a:r>
              <a:rPr lang="en-US" altLang="zh-CN">
                <a:ea typeface="宋体" panose="02010600030101010101" pitchFamily="2" charset="-122"/>
              </a:rPr>
              <a:t>BGP propagates messages along policy-compliant routes</a:t>
            </a:r>
          </a:p>
          <a:p>
            <a:pPr lvl="1"/>
            <a:r>
              <a:rPr lang="en-US" altLang="zh-CN">
                <a:ea typeface="宋体" panose="02010600030101010101" pitchFamily="2" charset="-122"/>
              </a:rPr>
              <a:t>Message has prefix, AS path (to detect loops) and next-hop IP (to send over the local network)</a:t>
            </a:r>
          </a:p>
        </p:txBody>
      </p:sp>
      <p:sp>
        <p:nvSpPr>
          <p:cNvPr id="23859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2385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25" y="2447925"/>
            <a:ext cx="7866063"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2789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lstStyle/>
          <a:p>
            <a:r>
              <a:rPr lang="en-US" altLang="zh-CN">
                <a:ea typeface="宋体" panose="02010600030101010101" pitchFamily="2" charset="-122"/>
              </a:rPr>
              <a:t>Internet Multicasting</a:t>
            </a:r>
          </a:p>
        </p:txBody>
      </p:sp>
      <p:sp>
        <p:nvSpPr>
          <p:cNvPr id="23961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39620" name="Content Placeholder 4"/>
          <p:cNvSpPr>
            <a:spLocks noGrp="1"/>
          </p:cNvSpPr>
          <p:nvPr>
            <p:ph idx="1"/>
          </p:nvPr>
        </p:nvSpPr>
        <p:spPr>
          <a:xfrm>
            <a:off x="914400" y="1611313"/>
            <a:ext cx="7789863" cy="4598987"/>
          </a:xfrm>
        </p:spPr>
        <p:txBody>
          <a:bodyPr/>
          <a:lstStyle/>
          <a:p>
            <a:r>
              <a:rPr lang="en-US" altLang="zh-CN">
                <a:ea typeface="宋体" panose="02010600030101010101" pitchFamily="2" charset="-122"/>
              </a:rPr>
              <a:t>Groups have a reserved IP address range (class D)</a:t>
            </a:r>
          </a:p>
          <a:p>
            <a:pPr lvl="1"/>
            <a:r>
              <a:rPr lang="en-US" altLang="zh-CN">
                <a:ea typeface="宋体" panose="02010600030101010101" pitchFamily="2" charset="-122"/>
              </a:rPr>
              <a:t>Membership in a group handled by IGMP (Internet Group Management Protocol) that runs at routers</a:t>
            </a:r>
          </a:p>
          <a:p>
            <a:r>
              <a:rPr lang="en-US" altLang="zh-CN">
                <a:ea typeface="宋体" panose="02010600030101010101" pitchFamily="2" charset="-122"/>
              </a:rPr>
              <a:t>Routes computed by protocols such as PIM:</a:t>
            </a:r>
          </a:p>
          <a:p>
            <a:pPr lvl="1"/>
            <a:r>
              <a:rPr lang="en-US" altLang="zh-CN">
                <a:ea typeface="宋体" panose="02010600030101010101" pitchFamily="2" charset="-122"/>
              </a:rPr>
              <a:t>Dense mode uses RPF with pruning</a:t>
            </a:r>
          </a:p>
          <a:p>
            <a:pPr lvl="1"/>
            <a:r>
              <a:rPr lang="en-US" altLang="zh-CN">
                <a:ea typeface="宋体" panose="02010600030101010101" pitchFamily="2" charset="-122"/>
              </a:rPr>
              <a:t>Sparse mode uses core-based trees</a:t>
            </a:r>
          </a:p>
          <a:p>
            <a:r>
              <a:rPr lang="en-US" altLang="zh-CN">
                <a:ea typeface="宋体" panose="02010600030101010101" pitchFamily="2" charset="-122"/>
              </a:rPr>
              <a:t>IP multicasting is not widely used except within a single network, e.g., datacenter, cable TV network. </a:t>
            </a:r>
          </a:p>
        </p:txBody>
      </p:sp>
    </p:spTree>
    <p:extLst>
      <p:ext uri="{BB962C8B-B14F-4D97-AF65-F5344CB8AC3E}">
        <p14:creationId xmlns:p14="http://schemas.microsoft.com/office/powerpoint/2010/main" val="30097864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a:ea typeface="宋体" panose="02010600030101010101" pitchFamily="2" charset="-122"/>
              </a:rPr>
              <a:t>Mobile IP</a:t>
            </a:r>
          </a:p>
        </p:txBody>
      </p:sp>
      <p:sp>
        <p:nvSpPr>
          <p:cNvPr id="240643" name="Rectangle 3"/>
          <p:cNvSpPr>
            <a:spLocks noGrp="1" noChangeArrowheads="1"/>
          </p:cNvSpPr>
          <p:nvPr>
            <p:ph idx="1"/>
          </p:nvPr>
        </p:nvSpPr>
        <p:spPr>
          <a:xfrm>
            <a:off x="604838" y="1143000"/>
            <a:ext cx="8229600" cy="4867275"/>
          </a:xfrm>
        </p:spPr>
        <p:txBody>
          <a:bodyPr/>
          <a:lstStyle/>
          <a:p>
            <a:r>
              <a:rPr lang="en-US" altLang="zh-CN">
                <a:ea typeface="宋体" panose="02010600030101010101" pitchFamily="2" charset="-122"/>
              </a:rPr>
              <a:t>Mobile hosts can be reached at fixed IP via a home agent</a:t>
            </a:r>
          </a:p>
          <a:p>
            <a:pPr lvl="1"/>
            <a:r>
              <a:rPr lang="en-US" altLang="zh-CN">
                <a:ea typeface="宋体" panose="02010600030101010101" pitchFamily="2" charset="-122"/>
              </a:rPr>
              <a:t>Home agent tunnels packets to reach the mobile host; reply can optimize path for subsequent packets</a:t>
            </a:r>
          </a:p>
          <a:p>
            <a:pPr lvl="1"/>
            <a:r>
              <a:rPr lang="en-US" altLang="zh-CN">
                <a:ea typeface="宋体" panose="02010600030101010101" pitchFamily="2" charset="-122"/>
              </a:rPr>
              <a:t>No changes to routers or fixed hosts</a:t>
            </a:r>
          </a:p>
        </p:txBody>
      </p:sp>
      <p:sp>
        <p:nvSpPr>
          <p:cNvPr id="24064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240645" name="Picture 2"/>
          <p:cNvPicPr>
            <a:picLocks noChangeAspect="1" noChangeArrowheads="1"/>
          </p:cNvPicPr>
          <p:nvPr/>
        </p:nvPicPr>
        <p:blipFill>
          <a:blip r:embed="rId3">
            <a:extLst>
              <a:ext uri="{28A0092B-C50C-407E-A947-70E740481C1C}">
                <a14:useLocalDpi xmlns:a14="http://schemas.microsoft.com/office/drawing/2010/main" val="0"/>
              </a:ext>
            </a:extLst>
          </a:blip>
          <a:srcRect r="2814"/>
          <a:stretch>
            <a:fillRect/>
          </a:stretch>
        </p:blipFill>
        <p:spPr bwMode="auto">
          <a:xfrm>
            <a:off x="1031875" y="2892425"/>
            <a:ext cx="7069138"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55023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ctrTitle"/>
          </p:nvPr>
        </p:nvSpPr>
        <p:spPr/>
        <p:txBody>
          <a:bodyPr/>
          <a:lstStyle/>
          <a:p>
            <a:pPr eaLnBrk="1" hangingPunct="1"/>
            <a:r>
              <a:rPr lang="en-US" altLang="zh-CN">
                <a:ea typeface="宋体" panose="02010600030101010101" pitchFamily="2" charset="-122"/>
              </a:rPr>
              <a:t>End</a:t>
            </a:r>
          </a:p>
        </p:txBody>
      </p:sp>
      <p:sp>
        <p:nvSpPr>
          <p:cNvPr id="74755" name="Subtitle 2"/>
          <p:cNvSpPr>
            <a:spLocks noGrp="1"/>
          </p:cNvSpPr>
          <p:nvPr>
            <p:ph type="subTitle" idx="1"/>
          </p:nvPr>
        </p:nvSpPr>
        <p:spPr/>
        <p:txBody>
          <a:bodyPr/>
          <a:lstStyle/>
          <a:p>
            <a:pPr eaLnBrk="1" hangingPunct="1">
              <a:defRPr/>
            </a:pPr>
            <a:r>
              <a:rPr lang="en-US" dirty="0">
                <a:solidFill>
                  <a:schemeClr val="tx1">
                    <a:lumMod val="50000"/>
                    <a:lumOff val="50000"/>
                  </a:schemeClr>
                </a:solidFill>
                <a:latin typeface="Arial" charset="0"/>
                <a:cs typeface="Arial" charset="0"/>
              </a:rPr>
              <a:t>Chapter 5</a:t>
            </a:r>
          </a:p>
        </p:txBody>
      </p:sp>
      <p:sp>
        <p:nvSpPr>
          <p:cNvPr id="24269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spTree>
    <p:extLst>
      <p:ext uri="{BB962C8B-B14F-4D97-AF65-F5344CB8AC3E}">
        <p14:creationId xmlns:p14="http://schemas.microsoft.com/office/powerpoint/2010/main" val="230006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0A82A-30F9-4AC4-955A-EFA4EBF98687}"/>
              </a:ext>
            </a:extLst>
          </p:cNvPr>
          <p:cNvSpPr>
            <a:spLocks noGrp="1"/>
          </p:cNvSpPr>
          <p:nvPr>
            <p:ph type="title"/>
          </p:nvPr>
        </p:nvSpPr>
        <p:spPr/>
        <p:txBody>
          <a:bodyPr/>
          <a:lstStyle/>
          <a:p>
            <a:r>
              <a:rPr lang="en-US" altLang="zh-CN" dirty="0"/>
              <a:t>Two Processes inside a Router</a:t>
            </a:r>
            <a:endParaRPr lang="zh-CN" altLang="en-US" dirty="0"/>
          </a:p>
        </p:txBody>
      </p:sp>
      <p:sp>
        <p:nvSpPr>
          <p:cNvPr id="3" name="内容占位符 2">
            <a:extLst>
              <a:ext uri="{FF2B5EF4-FFF2-40B4-BE49-F238E27FC236}">
                <a16:creationId xmlns:a16="http://schemas.microsoft.com/office/drawing/2014/main" id="{FFB24BA3-6056-4783-8A30-4D1A0728FC97}"/>
              </a:ext>
            </a:extLst>
          </p:cNvPr>
          <p:cNvSpPr>
            <a:spLocks noGrp="1"/>
          </p:cNvSpPr>
          <p:nvPr>
            <p:ph idx="1"/>
          </p:nvPr>
        </p:nvSpPr>
        <p:spPr/>
        <p:txBody>
          <a:bodyPr/>
          <a:lstStyle/>
          <a:p>
            <a:r>
              <a:rPr lang="en-US" altLang="zh-CN" dirty="0"/>
              <a:t>Routing: discover network paths</a:t>
            </a:r>
          </a:p>
          <a:p>
            <a:pPr marL="342900" indent="-342900">
              <a:buFont typeface="Arial" panose="020B0604020202020204" pitchFamily="34" charset="0"/>
              <a:buChar char="•"/>
            </a:pPr>
            <a:r>
              <a:rPr lang="en-US" altLang="zh-CN" dirty="0"/>
              <a:t>Make the decision which route to use</a:t>
            </a:r>
          </a:p>
          <a:p>
            <a:pPr marL="342900" indent="-342900">
              <a:buFont typeface="Arial" panose="020B0604020202020204" pitchFamily="34" charset="0"/>
              <a:buChar char="•"/>
            </a:pPr>
            <a:r>
              <a:rPr lang="en-US" altLang="zh-CN" dirty="0"/>
              <a:t>Fill and update the routing tables</a:t>
            </a:r>
          </a:p>
          <a:p>
            <a:pPr marL="342900" indent="-342900">
              <a:buFont typeface="Arial" panose="020B0604020202020204" pitchFamily="34" charset="0"/>
              <a:buChar char="•"/>
            </a:pPr>
            <a:r>
              <a:rPr lang="en-US" altLang="zh-CN" dirty="0"/>
              <a:t>Depends on a distributed algorithm</a:t>
            </a:r>
          </a:p>
          <a:p>
            <a:r>
              <a:rPr lang="en-US" altLang="zh-CN" dirty="0"/>
              <a:t>Forwarding: send packets along a path</a:t>
            </a:r>
          </a:p>
          <a:p>
            <a:pPr marL="342900" indent="-342900">
              <a:buFont typeface="Arial" panose="020B0604020202020204" pitchFamily="34" charset="0"/>
              <a:buChar char="•"/>
            </a:pPr>
            <a:r>
              <a:rPr lang="en-US" altLang="zh-CN" dirty="0"/>
              <a:t>When a packet arrives, taking a packet, looking at its destination, consulting a table, sending out the packet in a direction, determined by that table</a:t>
            </a:r>
          </a:p>
          <a:p>
            <a:pPr marL="342900" indent="-342900">
              <a:buFont typeface="Arial" panose="020B0604020202020204" pitchFamily="34" charset="0"/>
              <a:buChar char="•"/>
            </a:pPr>
            <a:r>
              <a:rPr lang="en-US" altLang="zh-CN" dirty="0"/>
              <a:t>Locally done at a node</a:t>
            </a:r>
            <a:endParaRPr lang="zh-CN" altLang="en-US" dirty="0"/>
          </a:p>
        </p:txBody>
      </p:sp>
      <p:sp>
        <p:nvSpPr>
          <p:cNvPr id="4" name="页脚占位符 3"/>
          <p:cNvSpPr>
            <a:spLocks noGrp="1"/>
          </p:cNvSpPr>
          <p:nvPr>
            <p:ph type="ftr" sz="quarter" idx="11"/>
          </p:nvPr>
        </p:nvSpPr>
        <p:spPr/>
        <p:txBody>
          <a:body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3335141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Routing Algorithm</a:t>
            </a:r>
            <a:endParaRPr lang="zh-CN" altLang="en-US" dirty="0"/>
          </a:p>
        </p:txBody>
      </p:sp>
      <p:sp>
        <p:nvSpPr>
          <p:cNvPr id="2" name="内容占位符 1">
            <a:extLst>
              <a:ext uri="{FF2B5EF4-FFF2-40B4-BE49-F238E27FC236}">
                <a16:creationId xmlns:a16="http://schemas.microsoft.com/office/drawing/2014/main" id="{A272C8FC-08EA-4768-B36C-F35E85A48978}"/>
              </a:ext>
            </a:extLst>
          </p:cNvPr>
          <p:cNvSpPr>
            <a:spLocks noGrp="1"/>
          </p:cNvSpPr>
          <p:nvPr>
            <p:ph idx="1"/>
          </p:nvPr>
        </p:nvSpPr>
        <p:spPr/>
        <p:txBody>
          <a:bodyPr/>
          <a:lstStyle/>
          <a:p>
            <a:pPr marL="342900" indent="-342900">
              <a:buFont typeface="Arial" panose="020B0604020202020204" pitchFamily="34" charset="0"/>
              <a:buChar char="•"/>
            </a:pPr>
            <a:r>
              <a:rPr lang="en-US" altLang="zh-CN" dirty="0"/>
              <a:t>Model the network as a graph of nodes and links</a:t>
            </a:r>
          </a:p>
          <a:p>
            <a:pPr marL="342900" indent="-342900">
              <a:buFont typeface="Arial" panose="020B0604020202020204" pitchFamily="34" charset="0"/>
              <a:buChar char="•"/>
            </a:pPr>
            <a:r>
              <a:rPr lang="en-US" altLang="zh-CN" dirty="0"/>
              <a:t>Learn about the topology of the network</a:t>
            </a:r>
          </a:p>
          <a:p>
            <a:pPr marL="342900" indent="-342900">
              <a:buFont typeface="Arial" panose="020B0604020202020204" pitchFamily="34" charset="0"/>
              <a:buChar char="•"/>
            </a:pPr>
            <a:r>
              <a:rPr lang="en-US" altLang="zh-CN" dirty="0"/>
              <a:t>Manage routing tables</a:t>
            </a:r>
          </a:p>
          <a:p>
            <a:pPr marL="342900" indent="-342900">
              <a:buFont typeface="Arial" panose="020B0604020202020204" pitchFamily="34" charset="0"/>
              <a:buChar char="•"/>
            </a:pPr>
            <a:r>
              <a:rPr lang="en-US" altLang="zh-CN" dirty="0"/>
              <a:t>Make routing decisions</a:t>
            </a:r>
          </a:p>
          <a:p>
            <a:endParaRPr lang="en-US" altLang="zh-CN" dirty="0"/>
          </a:p>
        </p:txBody>
      </p:sp>
      <p:sp>
        <p:nvSpPr>
          <p:cNvPr id="4" name="页脚占位符 3"/>
          <p:cNvSpPr>
            <a:spLocks noGrp="1"/>
          </p:cNvSpPr>
          <p:nvPr>
            <p:ph type="ftr" sz="quarter" idx="11"/>
          </p:nvPr>
        </p:nvSpPr>
        <p:spPr/>
        <p:txBody>
          <a:bodyPr/>
          <a:lstStyle/>
          <a:p>
            <a:pPr>
              <a:defRPr/>
            </a:pPr>
            <a:r>
              <a:rPr lang="en-US" altLang="zh-CN"/>
              <a:t>Computer Networks, Chapter 5 The Network Layer</a:t>
            </a:r>
            <a:endParaRPr lang="en-US" altLang="zh-CN" i="0"/>
          </a:p>
        </p:txBody>
      </p:sp>
      <p:pic>
        <p:nvPicPr>
          <p:cNvPr id="10" name="Picture 4" descr="04x01">
            <a:extLst>
              <a:ext uri="{FF2B5EF4-FFF2-40B4-BE49-F238E27FC236}">
                <a16:creationId xmlns:a16="http://schemas.microsoft.com/office/drawing/2014/main" id="{9AC3A723-DBA2-41DF-BBD7-9AFC1C8B41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3374" y="2389707"/>
            <a:ext cx="3729038" cy="2865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6">
            <a:extLst>
              <a:ext uri="{FF2B5EF4-FFF2-40B4-BE49-F238E27FC236}">
                <a16:creationId xmlns:a16="http://schemas.microsoft.com/office/drawing/2014/main" id="{DA47A6ED-F95B-4B56-88A6-1116A3670FBE}"/>
              </a:ext>
            </a:extLst>
          </p:cNvPr>
          <p:cNvGrpSpPr>
            <a:grpSpLocks/>
          </p:cNvGrpSpPr>
          <p:nvPr/>
        </p:nvGrpSpPr>
        <p:grpSpPr bwMode="auto">
          <a:xfrm>
            <a:off x="5541518" y="5880170"/>
            <a:ext cx="2971800" cy="509590"/>
            <a:chOff x="3456" y="3327"/>
            <a:chExt cx="1872" cy="321"/>
          </a:xfrm>
        </p:grpSpPr>
        <p:sp>
          <p:nvSpPr>
            <p:cNvPr id="13" name="Oval 7">
              <a:extLst>
                <a:ext uri="{FF2B5EF4-FFF2-40B4-BE49-F238E27FC236}">
                  <a16:creationId xmlns:a16="http://schemas.microsoft.com/office/drawing/2014/main" id="{FDB86CD0-156E-47DF-AA1D-4EA3304C0925}"/>
                </a:ext>
              </a:extLst>
            </p:cNvPr>
            <p:cNvSpPr>
              <a:spLocks noChangeArrowheads="1"/>
            </p:cNvSpPr>
            <p:nvPr/>
          </p:nvSpPr>
          <p:spPr bwMode="auto">
            <a:xfrm>
              <a:off x="3696" y="3360"/>
              <a:ext cx="288" cy="28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GB" altLang="zh-CN" sz="1200" dirty="0">
                  <a:solidFill>
                    <a:schemeClr val="bg1"/>
                  </a:solidFill>
                  <a:latin typeface="Arial" panose="020B0604020202020204" pitchFamily="34" charset="0"/>
                  <a:ea typeface="MS PGothic" panose="020B0600070205080204" pitchFamily="34" charset="-128"/>
                </a:rPr>
                <a:t>R1</a:t>
              </a:r>
              <a:endParaRPr lang="en-GB" altLang="zh-CN" dirty="0">
                <a:solidFill>
                  <a:schemeClr val="bg1"/>
                </a:solidFill>
                <a:latin typeface="Arial" panose="020B0604020202020204" pitchFamily="34" charset="0"/>
                <a:ea typeface="MS PGothic" panose="020B0600070205080204" pitchFamily="34" charset="-128"/>
              </a:endParaRPr>
            </a:p>
          </p:txBody>
        </p:sp>
        <p:sp>
          <p:nvSpPr>
            <p:cNvPr id="14" name="Oval 8">
              <a:extLst>
                <a:ext uri="{FF2B5EF4-FFF2-40B4-BE49-F238E27FC236}">
                  <a16:creationId xmlns:a16="http://schemas.microsoft.com/office/drawing/2014/main" id="{4C602F16-C040-4548-93F0-454D9A6F0FAD}"/>
                </a:ext>
              </a:extLst>
            </p:cNvPr>
            <p:cNvSpPr>
              <a:spLocks noChangeArrowheads="1"/>
            </p:cNvSpPr>
            <p:nvPr/>
          </p:nvSpPr>
          <p:spPr bwMode="auto">
            <a:xfrm>
              <a:off x="4272" y="3360"/>
              <a:ext cx="288" cy="28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GB" altLang="zh-CN" sz="1200" dirty="0">
                  <a:solidFill>
                    <a:schemeClr val="bg1"/>
                  </a:solidFill>
                  <a:latin typeface="Arial" panose="020B0604020202020204" pitchFamily="34" charset="0"/>
                  <a:ea typeface="MS PGothic" panose="020B0600070205080204" pitchFamily="34" charset="-128"/>
                </a:rPr>
                <a:t>R2</a:t>
              </a:r>
              <a:endParaRPr lang="en-GB" altLang="zh-CN" dirty="0">
                <a:solidFill>
                  <a:schemeClr val="bg1"/>
                </a:solidFill>
                <a:latin typeface="Arial" panose="020B0604020202020204" pitchFamily="34" charset="0"/>
                <a:ea typeface="MS PGothic" panose="020B0600070205080204" pitchFamily="34" charset="-128"/>
              </a:endParaRPr>
            </a:p>
          </p:txBody>
        </p:sp>
        <p:sp>
          <p:nvSpPr>
            <p:cNvPr id="15" name="Oval 9">
              <a:extLst>
                <a:ext uri="{FF2B5EF4-FFF2-40B4-BE49-F238E27FC236}">
                  <a16:creationId xmlns:a16="http://schemas.microsoft.com/office/drawing/2014/main" id="{D89C88C0-C102-4AE1-B5A2-DE6292D9DC80}"/>
                </a:ext>
              </a:extLst>
            </p:cNvPr>
            <p:cNvSpPr>
              <a:spLocks noChangeArrowheads="1"/>
            </p:cNvSpPr>
            <p:nvPr/>
          </p:nvSpPr>
          <p:spPr bwMode="auto">
            <a:xfrm>
              <a:off x="4848" y="3360"/>
              <a:ext cx="288" cy="28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GB" altLang="zh-CN" sz="1200">
                  <a:solidFill>
                    <a:schemeClr val="bg1"/>
                  </a:solidFill>
                  <a:latin typeface="Arial" panose="020B0604020202020204" pitchFamily="34" charset="0"/>
                  <a:ea typeface="MS PGothic" panose="020B0600070205080204" pitchFamily="34" charset="-128"/>
                </a:rPr>
                <a:t>R3</a:t>
              </a:r>
              <a:endParaRPr lang="en-GB" altLang="zh-CN">
                <a:solidFill>
                  <a:schemeClr val="bg1"/>
                </a:solidFill>
                <a:latin typeface="Arial" panose="020B0604020202020204" pitchFamily="34" charset="0"/>
                <a:ea typeface="MS PGothic" panose="020B0600070205080204" pitchFamily="34" charset="-128"/>
              </a:endParaRPr>
            </a:p>
          </p:txBody>
        </p:sp>
        <p:cxnSp>
          <p:nvCxnSpPr>
            <p:cNvPr id="16" name="AutoShape 10">
              <a:extLst>
                <a:ext uri="{FF2B5EF4-FFF2-40B4-BE49-F238E27FC236}">
                  <a16:creationId xmlns:a16="http://schemas.microsoft.com/office/drawing/2014/main" id="{0C2862CA-CD19-4A80-A4BE-B96DE964275B}"/>
                </a:ext>
              </a:extLst>
            </p:cNvPr>
            <p:cNvCxnSpPr>
              <a:cxnSpLocks noChangeShapeType="1"/>
              <a:stCxn id="13" idx="6"/>
              <a:endCxn id="14" idx="2"/>
            </p:cNvCxnSpPr>
            <p:nvPr/>
          </p:nvCxnSpPr>
          <p:spPr bwMode="auto">
            <a:xfrm>
              <a:off x="3984" y="3504"/>
              <a:ext cx="288" cy="0"/>
            </a:xfrm>
            <a:prstGeom prst="straightConnector1">
              <a:avLst/>
            </a:prstGeom>
            <a:ln>
              <a:headEnd/>
              <a:tailEnd/>
            </a:ln>
          </p:spPr>
          <p:style>
            <a:lnRef idx="1">
              <a:schemeClr val="accent4"/>
            </a:lnRef>
            <a:fillRef idx="0">
              <a:schemeClr val="accent4"/>
            </a:fillRef>
            <a:effectRef idx="0">
              <a:schemeClr val="accent4"/>
            </a:effectRef>
            <a:fontRef idx="minor">
              <a:schemeClr val="tx1"/>
            </a:fontRef>
          </p:style>
        </p:cxnSp>
        <p:cxnSp>
          <p:nvCxnSpPr>
            <p:cNvPr id="17" name="AutoShape 11">
              <a:extLst>
                <a:ext uri="{FF2B5EF4-FFF2-40B4-BE49-F238E27FC236}">
                  <a16:creationId xmlns:a16="http://schemas.microsoft.com/office/drawing/2014/main" id="{8BF4B1B3-926E-4F1C-8976-8B0531685009}"/>
                </a:ext>
              </a:extLst>
            </p:cNvPr>
            <p:cNvCxnSpPr>
              <a:cxnSpLocks noChangeShapeType="1"/>
              <a:stCxn id="14" idx="6"/>
              <a:endCxn id="15" idx="2"/>
            </p:cNvCxnSpPr>
            <p:nvPr/>
          </p:nvCxnSpPr>
          <p:spPr bwMode="auto">
            <a:xfrm>
              <a:off x="4560" y="3504"/>
              <a:ext cx="288" cy="0"/>
            </a:xfrm>
            <a:prstGeom prst="straightConnector1">
              <a:avLst/>
            </a:prstGeom>
            <a:ln>
              <a:headEnd/>
              <a:tailEnd/>
            </a:ln>
          </p:spPr>
          <p:style>
            <a:lnRef idx="1">
              <a:schemeClr val="accent4"/>
            </a:lnRef>
            <a:fillRef idx="0">
              <a:schemeClr val="accent4"/>
            </a:fillRef>
            <a:effectRef idx="0">
              <a:schemeClr val="accent4"/>
            </a:effectRef>
            <a:fontRef idx="minor">
              <a:schemeClr val="tx1"/>
            </a:fontRef>
          </p:style>
        </p:cxnSp>
        <p:sp>
          <p:nvSpPr>
            <p:cNvPr id="18" name="Text Box 12">
              <a:extLst>
                <a:ext uri="{FF2B5EF4-FFF2-40B4-BE49-F238E27FC236}">
                  <a16:creationId xmlns:a16="http://schemas.microsoft.com/office/drawing/2014/main" id="{CF0A705E-E538-4016-9B0C-6B93001EED0C}"/>
                </a:ext>
              </a:extLst>
            </p:cNvPr>
            <p:cNvSpPr txBox="1">
              <a:spLocks noChangeArrowheads="1"/>
            </p:cNvSpPr>
            <p:nvPr/>
          </p:nvSpPr>
          <p:spPr bwMode="auto">
            <a:xfrm>
              <a:off x="4032" y="3327"/>
              <a:ext cx="179" cy="194"/>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GB" altLang="zh-CN" sz="1400" dirty="0">
                  <a:solidFill>
                    <a:srgbClr val="7030A0"/>
                  </a:solidFill>
                  <a:latin typeface="Arial" panose="020B0604020202020204" pitchFamily="34" charset="0"/>
                  <a:ea typeface="MS PGothic" panose="020B0600070205080204" pitchFamily="34" charset="-128"/>
                </a:rPr>
                <a:t>1</a:t>
              </a:r>
              <a:endParaRPr lang="en-GB" altLang="zh-CN" dirty="0">
                <a:solidFill>
                  <a:srgbClr val="7030A0"/>
                </a:solidFill>
                <a:latin typeface="Arial" panose="020B0604020202020204" pitchFamily="34" charset="0"/>
                <a:ea typeface="MS PGothic" panose="020B0600070205080204" pitchFamily="34" charset="-128"/>
              </a:endParaRPr>
            </a:p>
          </p:txBody>
        </p:sp>
        <p:sp>
          <p:nvSpPr>
            <p:cNvPr id="19" name="Text Box 13">
              <a:extLst>
                <a:ext uri="{FF2B5EF4-FFF2-40B4-BE49-F238E27FC236}">
                  <a16:creationId xmlns:a16="http://schemas.microsoft.com/office/drawing/2014/main" id="{45150C86-3EC3-4D0F-ABB5-7A1547811507}"/>
                </a:ext>
              </a:extLst>
            </p:cNvPr>
            <p:cNvSpPr txBox="1">
              <a:spLocks noChangeArrowheads="1"/>
            </p:cNvSpPr>
            <p:nvPr/>
          </p:nvSpPr>
          <p:spPr bwMode="auto">
            <a:xfrm>
              <a:off x="4604" y="3327"/>
              <a:ext cx="179" cy="194"/>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GB" altLang="zh-CN" sz="1400" dirty="0">
                  <a:solidFill>
                    <a:srgbClr val="7030A0"/>
                  </a:solidFill>
                  <a:latin typeface="Arial" panose="020B0604020202020204" pitchFamily="34" charset="0"/>
                  <a:ea typeface="MS PGothic" panose="020B0600070205080204" pitchFamily="34" charset="-128"/>
                </a:rPr>
                <a:t>2</a:t>
              </a:r>
              <a:endParaRPr lang="en-GB" altLang="zh-CN" dirty="0">
                <a:solidFill>
                  <a:srgbClr val="7030A0"/>
                </a:solidFill>
                <a:latin typeface="Arial" panose="020B0604020202020204" pitchFamily="34" charset="0"/>
                <a:ea typeface="MS PGothic" panose="020B0600070205080204" pitchFamily="34" charset="-128"/>
              </a:endParaRPr>
            </a:p>
          </p:txBody>
        </p:sp>
        <p:sp>
          <p:nvSpPr>
            <p:cNvPr id="20" name="Line 14">
              <a:extLst>
                <a:ext uri="{FF2B5EF4-FFF2-40B4-BE49-F238E27FC236}">
                  <a16:creationId xmlns:a16="http://schemas.microsoft.com/office/drawing/2014/main" id="{12C23019-581B-4DDD-9EC6-56A8A6CF4DE2}"/>
                </a:ext>
              </a:extLst>
            </p:cNvPr>
            <p:cNvSpPr>
              <a:spLocks noChangeShapeType="1"/>
            </p:cNvSpPr>
            <p:nvPr/>
          </p:nvSpPr>
          <p:spPr bwMode="auto">
            <a:xfrm>
              <a:off x="3456" y="3504"/>
              <a:ext cx="240" cy="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endParaRPr lang="zh-CN" altLang="en-US" sz="1400">
                <a:solidFill>
                  <a:schemeClr val="bg1"/>
                </a:solidFill>
              </a:endParaRPr>
            </a:p>
          </p:txBody>
        </p:sp>
        <p:sp>
          <p:nvSpPr>
            <p:cNvPr id="21" name="Line 15">
              <a:extLst>
                <a:ext uri="{FF2B5EF4-FFF2-40B4-BE49-F238E27FC236}">
                  <a16:creationId xmlns:a16="http://schemas.microsoft.com/office/drawing/2014/main" id="{B6498EF5-B7D3-41A4-AC89-3FDF2F2F0939}"/>
                </a:ext>
              </a:extLst>
            </p:cNvPr>
            <p:cNvSpPr>
              <a:spLocks noChangeShapeType="1"/>
            </p:cNvSpPr>
            <p:nvPr/>
          </p:nvSpPr>
          <p:spPr bwMode="auto">
            <a:xfrm>
              <a:off x="5136" y="3504"/>
              <a:ext cx="192" cy="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endParaRPr lang="zh-CN" altLang="en-US" sz="1400">
                <a:solidFill>
                  <a:schemeClr val="bg1"/>
                </a:solidFill>
              </a:endParaRPr>
            </a:p>
          </p:txBody>
        </p:sp>
      </p:grpSp>
      <p:sp>
        <p:nvSpPr>
          <p:cNvPr id="11" name="Line 5">
            <a:extLst>
              <a:ext uri="{FF2B5EF4-FFF2-40B4-BE49-F238E27FC236}">
                <a16:creationId xmlns:a16="http://schemas.microsoft.com/office/drawing/2014/main" id="{A7B04AE8-926E-4403-BC5E-42FC63B5BAA1}"/>
              </a:ext>
            </a:extLst>
          </p:cNvPr>
          <p:cNvSpPr>
            <a:spLocks noChangeShapeType="1"/>
          </p:cNvSpPr>
          <p:nvPr/>
        </p:nvSpPr>
        <p:spPr bwMode="auto">
          <a:xfrm>
            <a:off x="7027418" y="5255145"/>
            <a:ext cx="13925" cy="531225"/>
          </a:xfrm>
          <a:prstGeom prst="line">
            <a:avLst/>
          </a:prstGeom>
          <a:ln w="66675">
            <a:solidFill>
              <a:schemeClr val="bg1"/>
            </a:solidFill>
            <a:headEnd/>
            <a:tailEnd type="triangle" w="med" len="lg"/>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16070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CN">
                <a:ea typeface="宋体" panose="02010600030101010101" pitchFamily="2" charset="-122"/>
              </a:rPr>
              <a:t>The Network Layer</a:t>
            </a:r>
          </a:p>
        </p:txBody>
      </p:sp>
      <p:sp>
        <p:nvSpPr>
          <p:cNvPr id="1126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1268" name="Content Placeholder 2"/>
          <p:cNvSpPr>
            <a:spLocks noGrp="1"/>
          </p:cNvSpPr>
          <p:nvPr>
            <p:ph idx="1"/>
          </p:nvPr>
        </p:nvSpPr>
        <p:spPr>
          <a:xfrm>
            <a:off x="1381125" y="2390775"/>
            <a:ext cx="5076825" cy="4019550"/>
          </a:xfrm>
        </p:spPr>
        <p:txBody>
          <a:bodyPr/>
          <a:lstStyle/>
          <a:p>
            <a:r>
              <a:rPr lang="en-US" altLang="zh-CN">
                <a:ea typeface="宋体" panose="02010600030101010101" pitchFamily="2" charset="-122"/>
              </a:rPr>
              <a:t>Responsible for delivering packets between endpoints over multiple links</a:t>
            </a:r>
          </a:p>
        </p:txBody>
      </p:sp>
      <p:grpSp>
        <p:nvGrpSpPr>
          <p:cNvPr id="11269" name="Group 26"/>
          <p:cNvGrpSpPr>
            <a:grpSpLocks/>
          </p:cNvGrpSpPr>
          <p:nvPr/>
        </p:nvGrpSpPr>
        <p:grpSpPr bwMode="auto">
          <a:xfrm>
            <a:off x="6753225" y="2257425"/>
            <a:ext cx="1466850" cy="1930400"/>
            <a:chOff x="6753225" y="2638425"/>
            <a:chExt cx="1466850" cy="1930400"/>
          </a:xfrm>
        </p:grpSpPr>
        <p:sp>
          <p:nvSpPr>
            <p:cNvPr id="11270" name="Rectangle 4"/>
            <p:cNvSpPr>
              <a:spLocks noChangeArrowheads="1"/>
            </p:cNvSpPr>
            <p:nvPr/>
          </p:nvSpPr>
          <p:spPr bwMode="auto">
            <a:xfrm>
              <a:off x="6753225" y="4187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1" name="Rectangle 5"/>
            <p:cNvSpPr>
              <a:spLocks noChangeArrowheads="1"/>
            </p:cNvSpPr>
            <p:nvPr/>
          </p:nvSpPr>
          <p:spPr bwMode="auto">
            <a:xfrm>
              <a:off x="6753225" y="3806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2" name="Rectangle 6"/>
            <p:cNvSpPr>
              <a:spLocks noChangeArrowheads="1"/>
            </p:cNvSpPr>
            <p:nvPr/>
          </p:nvSpPr>
          <p:spPr bwMode="auto">
            <a:xfrm>
              <a:off x="6753225" y="3416300"/>
              <a:ext cx="1447800" cy="381000"/>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3"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4" name="Rectangle 10"/>
            <p:cNvSpPr>
              <a:spLocks noChangeArrowheads="1"/>
            </p:cNvSpPr>
            <p:nvPr/>
          </p:nvSpPr>
          <p:spPr bwMode="auto">
            <a:xfrm>
              <a:off x="6753225" y="265747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5"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11276"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11277"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11278"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p>
          </p:txBody>
        </p:sp>
        <p:sp>
          <p:nvSpPr>
            <p:cNvPr id="11279"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a:ea typeface="宋体" panose="02010600030101010101" pitchFamily="2" charset="-122"/>
              </a:rPr>
              <a:t>Routing Algorithms (2)</a:t>
            </a:r>
          </a:p>
        </p:txBody>
      </p:sp>
      <p:sp>
        <p:nvSpPr>
          <p:cNvPr id="24579" name="Rectangle 3"/>
          <p:cNvSpPr>
            <a:spLocks noGrp="1" noChangeArrowheads="1"/>
          </p:cNvSpPr>
          <p:nvPr>
            <p:ph idx="1"/>
          </p:nvPr>
        </p:nvSpPr>
        <p:spPr>
          <a:xfrm>
            <a:off x="722313" y="1143000"/>
            <a:ext cx="8229600" cy="4867275"/>
          </a:xfrm>
        </p:spPr>
        <p:txBody>
          <a:bodyPr/>
          <a:lstStyle/>
          <a:p>
            <a:pPr lvl="1"/>
            <a:r>
              <a:rPr lang="en-US" altLang="zh-CN" dirty="0">
                <a:ea typeface="宋体" panose="02010600030101010101" pitchFamily="2" charset="-122"/>
              </a:rPr>
              <a:t>Decide what to optimize (e.g., fairness vs efficiency)</a:t>
            </a:r>
          </a:p>
          <a:p>
            <a:pPr lvl="1"/>
            <a:r>
              <a:rPr lang="en-US" altLang="zh-CN" dirty="0">
                <a:ea typeface="宋体" panose="02010600030101010101" pitchFamily="2" charset="-122"/>
              </a:rPr>
              <a:t>Update routes for changes in topology (e.g., failures)</a:t>
            </a: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endParaRPr lang="en-US" altLang="zh-CN" u="sng" dirty="0">
              <a:ea typeface="宋体" panose="02010600030101010101" pitchFamily="2" charset="-122"/>
            </a:endParaRPr>
          </a:p>
        </p:txBody>
      </p:sp>
      <p:sp>
        <p:nvSpPr>
          <p:cNvPr id="24580"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grpSp>
        <p:nvGrpSpPr>
          <p:cNvPr id="24581" name="Group 15"/>
          <p:cNvGrpSpPr>
            <a:grpSpLocks/>
          </p:cNvGrpSpPr>
          <p:nvPr/>
        </p:nvGrpSpPr>
        <p:grpSpPr bwMode="auto">
          <a:xfrm>
            <a:off x="722313" y="2244329"/>
            <a:ext cx="6135687" cy="2103438"/>
            <a:chOff x="1376508" y="3126659"/>
            <a:chExt cx="6135329" cy="2104103"/>
          </a:xfrm>
        </p:grpSpPr>
        <p:pic>
          <p:nvPicPr>
            <p:cNvPr id="24582" name="Picture 2"/>
            <p:cNvPicPr>
              <a:picLocks noChangeAspect="1" noChangeArrowheads="1"/>
            </p:cNvPicPr>
            <p:nvPr/>
          </p:nvPicPr>
          <p:blipFill>
            <a:blip r:embed="rId3">
              <a:extLst>
                <a:ext uri="{28A0092B-C50C-407E-A947-70E740481C1C}">
                  <a14:useLocalDpi xmlns:a14="http://schemas.microsoft.com/office/drawing/2010/main" val="0"/>
                </a:ext>
              </a:extLst>
            </a:blip>
            <a:srcRect l="1251" t="4680" r="1175" b="4147"/>
            <a:stretch>
              <a:fillRect/>
            </a:stretch>
          </p:blipFill>
          <p:spPr bwMode="auto">
            <a:xfrm>
              <a:off x="1376508" y="3126659"/>
              <a:ext cx="6135329" cy="210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bwMode="auto">
            <a:xfrm>
              <a:off x="2281330" y="4287489"/>
              <a:ext cx="4257427"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1" name="Freeform 10"/>
            <p:cNvSpPr/>
            <p:nvPr/>
          </p:nvSpPr>
          <p:spPr bwMode="auto">
            <a:xfrm>
              <a:off x="2841685" y="3687224"/>
              <a:ext cx="274622" cy="982973"/>
            </a:xfrm>
            <a:custGeom>
              <a:avLst/>
              <a:gdLst>
                <a:gd name="connsiteX0" fmla="*/ 0 w 275303"/>
                <a:gd name="connsiteY0" fmla="*/ 0 h 983226"/>
                <a:gd name="connsiteX1" fmla="*/ 0 w 275303"/>
                <a:gd name="connsiteY1" fmla="*/ 383458 h 983226"/>
                <a:gd name="connsiteX2" fmla="*/ 275303 w 275303"/>
                <a:gd name="connsiteY2" fmla="*/ 383458 h 983226"/>
                <a:gd name="connsiteX3" fmla="*/ 275303 w 275303"/>
                <a:gd name="connsiteY3" fmla="*/ 983226 h 983226"/>
                <a:gd name="connsiteX0" fmla="*/ 0 w 275303"/>
                <a:gd name="connsiteY0" fmla="*/ 0 h 983226"/>
                <a:gd name="connsiteX1" fmla="*/ 0 w 275303"/>
                <a:gd name="connsiteY1" fmla="*/ 383458 h 983226"/>
                <a:gd name="connsiteX2" fmla="*/ 275303 w 275303"/>
                <a:gd name="connsiteY2" fmla="*/ 383458 h 983226"/>
                <a:gd name="connsiteX3" fmla="*/ 275303 w 275303"/>
                <a:gd name="connsiteY3" fmla="*/ 983226 h 983226"/>
                <a:gd name="connsiteX0" fmla="*/ 0 w 275303"/>
                <a:gd name="connsiteY0" fmla="*/ 0 h 983226"/>
                <a:gd name="connsiteX1" fmla="*/ 0 w 275303"/>
                <a:gd name="connsiteY1" fmla="*/ 383458 h 983226"/>
                <a:gd name="connsiteX2" fmla="*/ 275303 w 275303"/>
                <a:gd name="connsiteY2" fmla="*/ 383458 h 983226"/>
                <a:gd name="connsiteX3" fmla="*/ 275303 w 275303"/>
                <a:gd name="connsiteY3" fmla="*/ 983226 h 983226"/>
              </a:gdLst>
              <a:ahLst/>
              <a:cxnLst>
                <a:cxn ang="0">
                  <a:pos x="connsiteX0" y="connsiteY0"/>
                </a:cxn>
                <a:cxn ang="0">
                  <a:pos x="connsiteX1" y="connsiteY1"/>
                </a:cxn>
                <a:cxn ang="0">
                  <a:pos x="connsiteX2" y="connsiteY2"/>
                </a:cxn>
                <a:cxn ang="0">
                  <a:pos x="connsiteX3" y="connsiteY3"/>
                </a:cxn>
              </a:cxnLst>
              <a:rect l="l" t="t" r="r" b="b"/>
              <a:pathLst>
                <a:path w="275303" h="983226">
                  <a:moveTo>
                    <a:pt x="0" y="0"/>
                  </a:moveTo>
                  <a:lnTo>
                    <a:pt x="0" y="383458"/>
                  </a:lnTo>
                  <a:lnTo>
                    <a:pt x="275303" y="383458"/>
                  </a:lnTo>
                  <a:lnTo>
                    <a:pt x="275303" y="983226"/>
                  </a:lnTo>
                </a:path>
              </a:pathLst>
            </a:custGeom>
            <a:solidFill>
              <a:schemeClr val="bg1"/>
            </a:solidFill>
            <a:ln w="19050" cap="flat" cmpd="sng" algn="ctr">
              <a:solidFill>
                <a:schemeClr val="accent3">
                  <a:lumMod val="60000"/>
                  <a:lumOff val="40000"/>
                </a:schemeClr>
              </a:solidFill>
              <a:prstDash val="solid"/>
              <a:round/>
              <a:headEnd type="none" w="med" len="med"/>
              <a:tailEnd type="arrow" w="med" len="med"/>
            </a:ln>
            <a:effectLst/>
          </p:spPr>
          <p:txBody>
            <a:bodyPr/>
            <a:lstStyle/>
            <a:p>
              <a:pPr algn="ctr" eaLnBrk="1" hangingPunct="1">
                <a:defRPr/>
              </a:pPr>
              <a:endParaRPr lang="en-US">
                <a:latin typeface="Arial" charset="0"/>
                <a:cs typeface="Arial" charset="0"/>
              </a:endParaRPr>
            </a:p>
          </p:txBody>
        </p:sp>
        <p:sp>
          <p:nvSpPr>
            <p:cNvPr id="12" name="Freeform 11"/>
            <p:cNvSpPr/>
            <p:nvPr/>
          </p:nvSpPr>
          <p:spPr bwMode="auto">
            <a:xfrm>
              <a:off x="5638696" y="3682460"/>
              <a:ext cx="274622" cy="982974"/>
            </a:xfrm>
            <a:custGeom>
              <a:avLst/>
              <a:gdLst>
                <a:gd name="connsiteX0" fmla="*/ 0 w 275303"/>
                <a:gd name="connsiteY0" fmla="*/ 0 h 983226"/>
                <a:gd name="connsiteX1" fmla="*/ 0 w 275303"/>
                <a:gd name="connsiteY1" fmla="*/ 383458 h 983226"/>
                <a:gd name="connsiteX2" fmla="*/ 275303 w 275303"/>
                <a:gd name="connsiteY2" fmla="*/ 383458 h 983226"/>
                <a:gd name="connsiteX3" fmla="*/ 275303 w 275303"/>
                <a:gd name="connsiteY3" fmla="*/ 983226 h 983226"/>
                <a:gd name="connsiteX0" fmla="*/ 0 w 275303"/>
                <a:gd name="connsiteY0" fmla="*/ 0 h 983226"/>
                <a:gd name="connsiteX1" fmla="*/ 0 w 275303"/>
                <a:gd name="connsiteY1" fmla="*/ 383458 h 983226"/>
                <a:gd name="connsiteX2" fmla="*/ 275303 w 275303"/>
                <a:gd name="connsiteY2" fmla="*/ 383458 h 983226"/>
                <a:gd name="connsiteX3" fmla="*/ 275303 w 275303"/>
                <a:gd name="connsiteY3" fmla="*/ 983226 h 983226"/>
                <a:gd name="connsiteX0" fmla="*/ 0 w 275303"/>
                <a:gd name="connsiteY0" fmla="*/ 0 h 983226"/>
                <a:gd name="connsiteX1" fmla="*/ 0 w 275303"/>
                <a:gd name="connsiteY1" fmla="*/ 383458 h 983226"/>
                <a:gd name="connsiteX2" fmla="*/ 275303 w 275303"/>
                <a:gd name="connsiteY2" fmla="*/ 383458 h 983226"/>
                <a:gd name="connsiteX3" fmla="*/ 275303 w 275303"/>
                <a:gd name="connsiteY3" fmla="*/ 983226 h 983226"/>
              </a:gdLst>
              <a:ahLst/>
              <a:cxnLst>
                <a:cxn ang="0">
                  <a:pos x="connsiteX0" y="connsiteY0"/>
                </a:cxn>
                <a:cxn ang="0">
                  <a:pos x="connsiteX1" y="connsiteY1"/>
                </a:cxn>
                <a:cxn ang="0">
                  <a:pos x="connsiteX2" y="connsiteY2"/>
                </a:cxn>
                <a:cxn ang="0">
                  <a:pos x="connsiteX3" y="connsiteY3"/>
                </a:cxn>
              </a:cxnLst>
              <a:rect l="l" t="t" r="r" b="b"/>
              <a:pathLst>
                <a:path w="275303" h="983226">
                  <a:moveTo>
                    <a:pt x="0" y="0"/>
                  </a:moveTo>
                  <a:lnTo>
                    <a:pt x="0" y="383458"/>
                  </a:lnTo>
                  <a:lnTo>
                    <a:pt x="275303" y="383458"/>
                  </a:lnTo>
                  <a:lnTo>
                    <a:pt x="275303" y="983226"/>
                  </a:lnTo>
                </a:path>
              </a:pathLst>
            </a:custGeom>
            <a:solidFill>
              <a:schemeClr val="bg1"/>
            </a:solidFill>
            <a:ln w="19050" cap="flat" cmpd="sng" algn="ctr">
              <a:solidFill>
                <a:schemeClr val="accent3">
                  <a:lumMod val="60000"/>
                  <a:lumOff val="40000"/>
                </a:schemeClr>
              </a:solidFill>
              <a:prstDash val="solid"/>
              <a:round/>
              <a:headEnd type="none" w="med" len="med"/>
              <a:tailEnd type="arrow" w="med" len="med"/>
            </a:ln>
            <a:effectLst/>
          </p:spPr>
          <p:txBody>
            <a:bodyPr/>
            <a:lstStyle/>
            <a:p>
              <a:pPr algn="ctr" eaLnBrk="1" hangingPunct="1">
                <a:defRPr/>
              </a:pPr>
              <a:endParaRPr lang="en-US">
                <a:latin typeface="Arial" charset="0"/>
                <a:cs typeface="Arial" charset="0"/>
              </a:endParaRPr>
            </a:p>
          </p:txBody>
        </p:sp>
        <p:sp>
          <p:nvSpPr>
            <p:cNvPr id="13" name="Freeform 12"/>
            <p:cNvSpPr/>
            <p:nvPr/>
          </p:nvSpPr>
          <p:spPr bwMode="auto">
            <a:xfrm>
              <a:off x="4297338" y="3687224"/>
              <a:ext cx="274621" cy="982973"/>
            </a:xfrm>
            <a:custGeom>
              <a:avLst/>
              <a:gdLst>
                <a:gd name="connsiteX0" fmla="*/ 0 w 275303"/>
                <a:gd name="connsiteY0" fmla="*/ 0 h 983226"/>
                <a:gd name="connsiteX1" fmla="*/ 0 w 275303"/>
                <a:gd name="connsiteY1" fmla="*/ 383458 h 983226"/>
                <a:gd name="connsiteX2" fmla="*/ 275303 w 275303"/>
                <a:gd name="connsiteY2" fmla="*/ 383458 h 983226"/>
                <a:gd name="connsiteX3" fmla="*/ 275303 w 275303"/>
                <a:gd name="connsiteY3" fmla="*/ 983226 h 983226"/>
                <a:gd name="connsiteX0" fmla="*/ 0 w 275303"/>
                <a:gd name="connsiteY0" fmla="*/ 0 h 983226"/>
                <a:gd name="connsiteX1" fmla="*/ 0 w 275303"/>
                <a:gd name="connsiteY1" fmla="*/ 383458 h 983226"/>
                <a:gd name="connsiteX2" fmla="*/ 275303 w 275303"/>
                <a:gd name="connsiteY2" fmla="*/ 383458 h 983226"/>
                <a:gd name="connsiteX3" fmla="*/ 275303 w 275303"/>
                <a:gd name="connsiteY3" fmla="*/ 983226 h 983226"/>
                <a:gd name="connsiteX0" fmla="*/ 0 w 275303"/>
                <a:gd name="connsiteY0" fmla="*/ 0 h 983226"/>
                <a:gd name="connsiteX1" fmla="*/ 0 w 275303"/>
                <a:gd name="connsiteY1" fmla="*/ 383458 h 983226"/>
                <a:gd name="connsiteX2" fmla="*/ 275303 w 275303"/>
                <a:gd name="connsiteY2" fmla="*/ 383458 h 983226"/>
                <a:gd name="connsiteX3" fmla="*/ 275303 w 275303"/>
                <a:gd name="connsiteY3" fmla="*/ 983226 h 983226"/>
              </a:gdLst>
              <a:ahLst/>
              <a:cxnLst>
                <a:cxn ang="0">
                  <a:pos x="connsiteX0" y="connsiteY0"/>
                </a:cxn>
                <a:cxn ang="0">
                  <a:pos x="connsiteX1" y="connsiteY1"/>
                </a:cxn>
                <a:cxn ang="0">
                  <a:pos x="connsiteX2" y="connsiteY2"/>
                </a:cxn>
                <a:cxn ang="0">
                  <a:pos x="connsiteX3" y="connsiteY3"/>
                </a:cxn>
              </a:cxnLst>
              <a:rect l="l" t="t" r="r" b="b"/>
              <a:pathLst>
                <a:path w="275303" h="983226">
                  <a:moveTo>
                    <a:pt x="0" y="0"/>
                  </a:moveTo>
                  <a:lnTo>
                    <a:pt x="0" y="383458"/>
                  </a:lnTo>
                  <a:lnTo>
                    <a:pt x="275303" y="383458"/>
                  </a:lnTo>
                  <a:lnTo>
                    <a:pt x="275303" y="983226"/>
                  </a:lnTo>
                </a:path>
              </a:pathLst>
            </a:custGeom>
            <a:solidFill>
              <a:schemeClr val="bg1"/>
            </a:solidFill>
            <a:ln w="19050" cap="flat" cmpd="sng" algn="ctr">
              <a:solidFill>
                <a:schemeClr val="accent3">
                  <a:lumMod val="60000"/>
                  <a:lumOff val="40000"/>
                </a:schemeClr>
              </a:solidFill>
              <a:prstDash val="solid"/>
              <a:round/>
              <a:headEnd type="none" w="med" len="med"/>
              <a:tailEnd type="arrow" w="med" len="med"/>
            </a:ln>
            <a:effectLst/>
          </p:spPr>
          <p:txBody>
            <a:bodyPr/>
            <a:lstStyle/>
            <a:p>
              <a:pPr algn="ctr" eaLnBrk="1" hangingPunct="1">
                <a:defRPr/>
              </a:pPr>
              <a:endParaRPr lang="en-US">
                <a:latin typeface="Arial" charset="0"/>
                <a:cs typeface="Arial" charset="0"/>
              </a:endParaRPr>
            </a:p>
          </p:txBody>
        </p:sp>
        <p:cxnSp>
          <p:nvCxnSpPr>
            <p:cNvPr id="24587" name="Straight Connector 14"/>
            <p:cNvCxnSpPr>
              <a:cxnSpLocks noChangeShapeType="1"/>
            </p:cNvCxnSpPr>
            <p:nvPr/>
          </p:nvCxnSpPr>
          <p:spPr bwMode="auto">
            <a:xfrm>
              <a:off x="1799303" y="4168877"/>
              <a:ext cx="5230762"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 name="矩形 13">
            <a:extLst>
              <a:ext uri="{FF2B5EF4-FFF2-40B4-BE49-F238E27FC236}">
                <a16:creationId xmlns:a16="http://schemas.microsoft.com/office/drawing/2014/main" id="{C4C3EE23-8953-4FF4-8EF2-DE895AC177C0}"/>
              </a:ext>
            </a:extLst>
          </p:cNvPr>
          <p:cNvSpPr/>
          <p:nvPr/>
        </p:nvSpPr>
        <p:spPr>
          <a:xfrm>
            <a:off x="6119636" y="3705883"/>
            <a:ext cx="2657828" cy="2246769"/>
          </a:xfrm>
          <a:prstGeom prst="rect">
            <a:avLst/>
          </a:prstGeom>
        </p:spPr>
        <p:txBody>
          <a:bodyPr wrap="square">
            <a:spAutoFit/>
          </a:bodyPr>
          <a:lstStyle/>
          <a:p>
            <a:r>
              <a:rPr lang="en-US" altLang="zh-CN" sz="2000" dirty="0">
                <a:solidFill>
                  <a:srgbClr val="0000FF"/>
                </a:solidFill>
              </a:rPr>
              <a:t>Desired properties</a:t>
            </a:r>
          </a:p>
          <a:p>
            <a:pPr marL="342900" indent="-342900">
              <a:buFont typeface="Arial" panose="020B0604020202020204" pitchFamily="34" charset="0"/>
              <a:buChar char="•"/>
            </a:pPr>
            <a:r>
              <a:rPr lang="en-US" altLang="zh-CN" sz="2000" dirty="0">
                <a:solidFill>
                  <a:srgbClr val="0000FF"/>
                </a:solidFill>
              </a:rPr>
              <a:t>Correctness</a:t>
            </a:r>
          </a:p>
          <a:p>
            <a:pPr marL="342900" indent="-342900">
              <a:buFont typeface="Arial" panose="020B0604020202020204" pitchFamily="34" charset="0"/>
              <a:buChar char="•"/>
            </a:pPr>
            <a:r>
              <a:rPr lang="en-US" altLang="zh-CN" sz="2000" dirty="0">
                <a:solidFill>
                  <a:srgbClr val="0000FF"/>
                </a:solidFill>
              </a:rPr>
              <a:t>Simplicity</a:t>
            </a:r>
          </a:p>
          <a:p>
            <a:pPr marL="342900" indent="-342900">
              <a:buFont typeface="Arial" panose="020B0604020202020204" pitchFamily="34" charset="0"/>
              <a:buChar char="•"/>
            </a:pPr>
            <a:r>
              <a:rPr lang="en-US" altLang="zh-CN" sz="2000" dirty="0">
                <a:solidFill>
                  <a:srgbClr val="0000FF"/>
                </a:solidFill>
              </a:rPr>
              <a:t>Robustness</a:t>
            </a:r>
          </a:p>
          <a:p>
            <a:pPr marL="342900" indent="-342900">
              <a:buFont typeface="Arial" panose="020B0604020202020204" pitchFamily="34" charset="0"/>
              <a:buChar char="•"/>
            </a:pPr>
            <a:r>
              <a:rPr lang="en-US" altLang="zh-CN" sz="2000" dirty="0">
                <a:solidFill>
                  <a:srgbClr val="0000FF"/>
                </a:solidFill>
              </a:rPr>
              <a:t>Stability</a:t>
            </a:r>
          </a:p>
          <a:p>
            <a:pPr marL="342900" indent="-342900">
              <a:buFont typeface="Arial" panose="020B0604020202020204" pitchFamily="34" charset="0"/>
              <a:buChar char="•"/>
            </a:pPr>
            <a:r>
              <a:rPr lang="en-US" altLang="zh-CN" sz="2000" dirty="0">
                <a:solidFill>
                  <a:srgbClr val="0000FF"/>
                </a:solidFill>
              </a:rPr>
              <a:t>Fairness</a:t>
            </a:r>
          </a:p>
          <a:p>
            <a:pPr marL="342900" indent="-342900">
              <a:buFont typeface="Arial" panose="020B0604020202020204" pitchFamily="34" charset="0"/>
              <a:buChar char="•"/>
            </a:pPr>
            <a:r>
              <a:rPr lang="en-US" altLang="zh-CN" sz="2000" dirty="0">
                <a:solidFill>
                  <a:srgbClr val="0000FF"/>
                </a:solidFill>
              </a:rPr>
              <a:t>Optimality</a:t>
            </a:r>
            <a:endParaRPr lang="zh-CN" altLang="en-US" sz="2000" dirty="0">
              <a:solidFill>
                <a:srgbClr val="0000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a:ea typeface="宋体" panose="02010600030101010101" pitchFamily="2" charset="-122"/>
              </a:rPr>
              <a:t>The Optimality Principle</a:t>
            </a:r>
          </a:p>
        </p:txBody>
      </p:sp>
      <p:sp>
        <p:nvSpPr>
          <p:cNvPr id="2662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6628" name="Rectangle 3"/>
          <p:cNvSpPr>
            <a:spLocks noGrp="1" noChangeArrowheads="1"/>
          </p:cNvSpPr>
          <p:nvPr>
            <p:ph idx="1"/>
          </p:nvPr>
        </p:nvSpPr>
        <p:spPr>
          <a:xfrm>
            <a:off x="914400" y="1316038"/>
            <a:ext cx="7789863" cy="4600575"/>
          </a:xfrm>
        </p:spPr>
        <p:txBody>
          <a:bodyPr/>
          <a:lstStyle/>
          <a:p>
            <a:r>
              <a:rPr lang="en-US" altLang="zh-CN">
                <a:ea typeface="宋体" panose="02010600030101010101" pitchFamily="2" charset="-122"/>
              </a:rPr>
              <a:t>Each portion of a best path is also a best path; the union of them to a router is a tree called the </a:t>
            </a:r>
            <a:r>
              <a:rPr lang="en-US" altLang="zh-CN" u="sng">
                <a:ea typeface="宋体" panose="02010600030101010101" pitchFamily="2" charset="-122"/>
              </a:rPr>
              <a:t>sink tree</a:t>
            </a:r>
          </a:p>
          <a:p>
            <a:pPr lvl="1"/>
            <a:r>
              <a:rPr lang="en-US" altLang="zh-CN">
                <a:ea typeface="宋体" panose="02010600030101010101" pitchFamily="2" charset="-122"/>
              </a:rPr>
              <a:t>Best means fewest hops in the example</a:t>
            </a:r>
          </a:p>
        </p:txBody>
      </p:sp>
      <p:grpSp>
        <p:nvGrpSpPr>
          <p:cNvPr id="26629" name="Group 11"/>
          <p:cNvGrpSpPr>
            <a:grpSpLocks/>
          </p:cNvGrpSpPr>
          <p:nvPr/>
        </p:nvGrpSpPr>
        <p:grpSpPr bwMode="auto">
          <a:xfrm>
            <a:off x="354013" y="2649538"/>
            <a:ext cx="8569325" cy="3532187"/>
            <a:chOff x="353965" y="2423635"/>
            <a:chExt cx="8569999" cy="3531690"/>
          </a:xfrm>
        </p:grpSpPr>
        <p:pic>
          <p:nvPicPr>
            <p:cNvPr id="26630" name="Picture 2"/>
            <p:cNvPicPr>
              <a:picLocks noChangeAspect="1" noChangeArrowheads="1"/>
            </p:cNvPicPr>
            <p:nvPr/>
          </p:nvPicPr>
          <p:blipFill>
            <a:blip r:embed="rId3">
              <a:extLst>
                <a:ext uri="{28A0092B-C50C-407E-A947-70E740481C1C}">
                  <a14:useLocalDpi xmlns:a14="http://schemas.microsoft.com/office/drawing/2010/main" val="0"/>
                </a:ext>
              </a:extLst>
            </a:blip>
            <a:srcRect t="3091" b="14984"/>
            <a:stretch>
              <a:fillRect/>
            </a:stretch>
          </p:blipFill>
          <p:spPr bwMode="auto">
            <a:xfrm>
              <a:off x="353965" y="2526869"/>
              <a:ext cx="8445398" cy="299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Box 8"/>
            <p:cNvSpPr txBox="1">
              <a:spLocks noChangeArrowheads="1"/>
            </p:cNvSpPr>
            <p:nvPr/>
          </p:nvSpPr>
          <p:spPr bwMode="auto">
            <a:xfrm>
              <a:off x="1651813" y="5555215"/>
              <a:ext cx="1125629"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solidFill>
                    <a:srgbClr val="FF2BD8"/>
                  </a:solidFill>
                  <a:ea typeface="宋体" panose="02010600030101010101" pitchFamily="2" charset="-122"/>
                </a:rPr>
                <a:t>Network</a:t>
              </a:r>
            </a:p>
          </p:txBody>
        </p:sp>
        <p:sp>
          <p:nvSpPr>
            <p:cNvPr id="26632" name="TextBox 9"/>
            <p:cNvSpPr txBox="1">
              <a:spLocks noChangeArrowheads="1"/>
            </p:cNvSpPr>
            <p:nvPr/>
          </p:nvSpPr>
          <p:spPr bwMode="auto">
            <a:xfrm>
              <a:off x="4842397" y="5520804"/>
              <a:ext cx="408156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solidFill>
                    <a:srgbClr val="FF2BD8"/>
                  </a:solidFill>
                  <a:ea typeface="宋体" panose="02010600030101010101" pitchFamily="2" charset="-122"/>
                </a:rPr>
                <a:t>Sink tree of best paths to router B</a:t>
              </a:r>
            </a:p>
          </p:txBody>
        </p:sp>
        <p:sp>
          <p:nvSpPr>
            <p:cNvPr id="26633" name="TextBox 10"/>
            <p:cNvSpPr txBox="1">
              <a:spLocks noChangeArrowheads="1"/>
            </p:cNvSpPr>
            <p:nvPr/>
          </p:nvSpPr>
          <p:spPr bwMode="auto">
            <a:xfrm>
              <a:off x="6720343" y="2423635"/>
              <a:ext cx="153888"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B</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a:ea typeface="宋体" panose="02010600030101010101" pitchFamily="2" charset="-122"/>
              </a:rPr>
              <a:t>Shortest Path Algorithm (1)</a:t>
            </a:r>
          </a:p>
        </p:txBody>
      </p:sp>
      <p:sp>
        <p:nvSpPr>
          <p:cNvPr id="2867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28676" name="Rectangle 3"/>
          <p:cNvSpPr>
            <a:spLocks noGrp="1" noChangeArrowheads="1"/>
          </p:cNvSpPr>
          <p:nvPr>
            <p:ph idx="1"/>
          </p:nvPr>
        </p:nvSpPr>
        <p:spPr>
          <a:xfrm>
            <a:off x="914400" y="1285875"/>
            <a:ext cx="7789863" cy="4600575"/>
          </a:xfrm>
        </p:spPr>
        <p:txBody>
          <a:bodyPr/>
          <a:lstStyle/>
          <a:p>
            <a:r>
              <a:rPr lang="en-US" altLang="zh-CN" u="sng">
                <a:ea typeface="宋体" panose="02010600030101010101" pitchFamily="2" charset="-122"/>
              </a:rPr>
              <a:t>Dijkstra</a:t>
            </a:r>
            <a:r>
              <a:rPr lang="en-US" altLang="zh-CN">
                <a:ea typeface="宋体" panose="02010600030101010101" pitchFamily="2" charset="-122"/>
              </a:rPr>
              <a:t>’s algorithm computes a sink tree on the graph:</a:t>
            </a:r>
          </a:p>
          <a:p>
            <a:pPr lvl="1"/>
            <a:r>
              <a:rPr lang="en-US" altLang="zh-CN">
                <a:ea typeface="宋体" panose="02010600030101010101" pitchFamily="2" charset="-122"/>
              </a:rPr>
              <a:t>Each link is assigned a non-negative weight/distance</a:t>
            </a:r>
          </a:p>
          <a:p>
            <a:pPr lvl="1"/>
            <a:r>
              <a:rPr lang="en-US" altLang="zh-CN">
                <a:ea typeface="宋体" panose="02010600030101010101" pitchFamily="2" charset="-122"/>
              </a:rPr>
              <a:t>Shortest path is the one with lowest total weight</a:t>
            </a:r>
          </a:p>
          <a:p>
            <a:pPr lvl="1"/>
            <a:r>
              <a:rPr lang="en-US" altLang="zh-CN">
                <a:ea typeface="宋体" panose="02010600030101010101" pitchFamily="2" charset="-122"/>
              </a:rPr>
              <a:t>Using weights of 1 gives paths with fewest hops</a:t>
            </a:r>
          </a:p>
          <a:p>
            <a:pPr lvl="1"/>
            <a:endParaRPr lang="en-US" altLang="zh-CN">
              <a:ea typeface="宋体" panose="02010600030101010101" pitchFamily="2" charset="-122"/>
            </a:endParaRPr>
          </a:p>
          <a:p>
            <a:r>
              <a:rPr lang="en-US" altLang="zh-CN">
                <a:ea typeface="宋体" panose="02010600030101010101" pitchFamily="2" charset="-122"/>
              </a:rPr>
              <a:t>Algorithm:</a:t>
            </a:r>
          </a:p>
          <a:p>
            <a:pPr lvl="1"/>
            <a:r>
              <a:rPr lang="en-US" altLang="zh-CN">
                <a:ea typeface="宋体" panose="02010600030101010101" pitchFamily="2" charset="-122"/>
              </a:rPr>
              <a:t>Start with sink, set distance at other nodes to infinity</a:t>
            </a:r>
          </a:p>
          <a:p>
            <a:pPr lvl="1"/>
            <a:r>
              <a:rPr lang="en-US" altLang="zh-CN">
                <a:ea typeface="宋体" panose="02010600030101010101" pitchFamily="2" charset="-122"/>
              </a:rPr>
              <a:t>Relax distance to other nodes</a:t>
            </a:r>
          </a:p>
          <a:p>
            <a:pPr lvl="1"/>
            <a:r>
              <a:rPr lang="en-US" altLang="zh-CN">
                <a:ea typeface="宋体" panose="02010600030101010101" pitchFamily="2" charset="-122"/>
              </a:rPr>
              <a:t>Pick the lowest distance node, add it to sink tree</a:t>
            </a:r>
          </a:p>
          <a:p>
            <a:pPr lvl="1"/>
            <a:r>
              <a:rPr lang="en-US" altLang="zh-CN">
                <a:ea typeface="宋体" panose="02010600030101010101" pitchFamily="2" charset="-122"/>
              </a:rPr>
              <a:t>Repeat until all nodes are in the sink tree</a:t>
            </a:r>
          </a:p>
          <a:p>
            <a:pPr lvl="1"/>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a:ea typeface="宋体" panose="02010600030101010101" pitchFamily="2" charset="-122"/>
              </a:rPr>
              <a:t>Shortest Path Algorithm (2)</a:t>
            </a:r>
          </a:p>
        </p:txBody>
      </p:sp>
      <p:sp>
        <p:nvSpPr>
          <p:cNvPr id="307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413" y="887413"/>
            <a:ext cx="6380162"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bwMode="auto">
          <a:xfrm rot="5400000">
            <a:off x="4866482" y="1189831"/>
            <a:ext cx="374650" cy="373063"/>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8" name="Straight Arrow Connector 7"/>
          <p:cNvCxnSpPr/>
          <p:nvPr/>
        </p:nvCxnSpPr>
        <p:spPr bwMode="auto">
          <a:xfrm rot="5400000">
            <a:off x="1675607" y="2817018"/>
            <a:ext cx="374650" cy="373063"/>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9" name="Straight Arrow Connector 8"/>
          <p:cNvCxnSpPr/>
          <p:nvPr/>
        </p:nvCxnSpPr>
        <p:spPr bwMode="auto">
          <a:xfrm rot="16200000" flipV="1">
            <a:off x="2049462" y="2816226"/>
            <a:ext cx="384175" cy="374650"/>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12" name="Straight Arrow Connector 11"/>
          <p:cNvCxnSpPr/>
          <p:nvPr/>
        </p:nvCxnSpPr>
        <p:spPr bwMode="auto">
          <a:xfrm rot="5400000">
            <a:off x="4857750" y="2822575"/>
            <a:ext cx="373063" cy="373063"/>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13" name="Straight Arrow Connector 12"/>
          <p:cNvCxnSpPr/>
          <p:nvPr/>
        </p:nvCxnSpPr>
        <p:spPr bwMode="auto">
          <a:xfrm rot="16200000" flipV="1">
            <a:off x="5230019" y="2821781"/>
            <a:ext cx="384175" cy="373063"/>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14" name="Straight Arrow Connector 13"/>
          <p:cNvCxnSpPr/>
          <p:nvPr/>
        </p:nvCxnSpPr>
        <p:spPr bwMode="auto">
          <a:xfrm rot="16200000">
            <a:off x="5245100" y="3192463"/>
            <a:ext cx="374650" cy="374650"/>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19" name="Straight Arrow Connector 18"/>
          <p:cNvCxnSpPr/>
          <p:nvPr/>
        </p:nvCxnSpPr>
        <p:spPr bwMode="auto">
          <a:xfrm rot="5400000">
            <a:off x="1676401" y="4449762"/>
            <a:ext cx="373062" cy="373063"/>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20" name="Straight Arrow Connector 19"/>
          <p:cNvCxnSpPr/>
          <p:nvPr/>
        </p:nvCxnSpPr>
        <p:spPr bwMode="auto">
          <a:xfrm rot="16200000" flipV="1">
            <a:off x="2049462" y="4448176"/>
            <a:ext cx="384175" cy="374650"/>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21" name="Straight Arrow Connector 20"/>
          <p:cNvCxnSpPr/>
          <p:nvPr/>
        </p:nvCxnSpPr>
        <p:spPr bwMode="auto">
          <a:xfrm rot="16200000">
            <a:off x="2064544" y="4820444"/>
            <a:ext cx="374650" cy="373062"/>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22" name="Straight Arrow Connector 21"/>
          <p:cNvCxnSpPr/>
          <p:nvPr/>
        </p:nvCxnSpPr>
        <p:spPr bwMode="auto">
          <a:xfrm rot="10800000" flipV="1">
            <a:off x="2438400" y="4827588"/>
            <a:ext cx="677863" cy="0"/>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25" name="Straight Arrow Connector 24"/>
          <p:cNvCxnSpPr/>
          <p:nvPr/>
        </p:nvCxnSpPr>
        <p:spPr bwMode="auto">
          <a:xfrm rot="5400000">
            <a:off x="4846638" y="4443413"/>
            <a:ext cx="374650" cy="374650"/>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26" name="Straight Arrow Connector 25"/>
          <p:cNvCxnSpPr/>
          <p:nvPr/>
        </p:nvCxnSpPr>
        <p:spPr bwMode="auto">
          <a:xfrm rot="16200000" flipV="1">
            <a:off x="5220494" y="4444206"/>
            <a:ext cx="384175" cy="373063"/>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27" name="Straight Arrow Connector 26"/>
          <p:cNvCxnSpPr/>
          <p:nvPr/>
        </p:nvCxnSpPr>
        <p:spPr bwMode="auto">
          <a:xfrm rot="16200000">
            <a:off x="5234782" y="4815681"/>
            <a:ext cx="374650" cy="373063"/>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28" name="Straight Arrow Connector 27"/>
          <p:cNvCxnSpPr/>
          <p:nvPr/>
        </p:nvCxnSpPr>
        <p:spPr bwMode="auto">
          <a:xfrm rot="10800000" flipV="1">
            <a:off x="5608638" y="4822825"/>
            <a:ext cx="679450" cy="0"/>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cxnSp>
        <p:nvCxnSpPr>
          <p:cNvPr id="29" name="Straight Arrow Connector 28"/>
          <p:cNvCxnSpPr/>
          <p:nvPr/>
        </p:nvCxnSpPr>
        <p:spPr bwMode="auto">
          <a:xfrm rot="16200000" flipV="1">
            <a:off x="6311900" y="4837113"/>
            <a:ext cx="374650" cy="374650"/>
          </a:xfrm>
          <a:prstGeom prst="straightConnector1">
            <a:avLst/>
          </a:prstGeom>
          <a:solidFill>
            <a:schemeClr val="accent1"/>
          </a:solidFill>
          <a:ln w="28575" cap="flat" cmpd="sng" algn="ctr">
            <a:solidFill>
              <a:schemeClr val="accent3">
                <a:lumMod val="60000"/>
                <a:lumOff val="40000"/>
              </a:schemeClr>
            </a:solidFill>
            <a:prstDash val="solid"/>
            <a:round/>
            <a:headEnd type="none" w="med" len="med"/>
            <a:tailEnd type="arrow"/>
          </a:ln>
          <a:effectLst/>
        </p:spPr>
      </p:cxnSp>
      <p:sp>
        <p:nvSpPr>
          <p:cNvPr id="30740" name="TextBox 34"/>
          <p:cNvSpPr txBox="1">
            <a:spLocks noChangeArrowheads="1"/>
          </p:cNvSpPr>
          <p:nvPr/>
        </p:nvSpPr>
        <p:spPr bwMode="auto">
          <a:xfrm>
            <a:off x="695325" y="5640388"/>
            <a:ext cx="78787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a:ea typeface="宋体" panose="02010600030101010101" pitchFamily="2" charset="-122"/>
              </a:rPr>
              <a:t>A network and first five steps in computing the shortest paths from A to D. Pink arrows show the sink tree so far.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a:ea typeface="宋体" panose="02010600030101010101" pitchFamily="2" charset="-122"/>
              </a:rPr>
              <a:t>Shortest Path Algorithm (3)</a:t>
            </a:r>
          </a:p>
        </p:txBody>
      </p:sp>
      <p:sp>
        <p:nvSpPr>
          <p:cNvPr id="3174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554163"/>
            <a:ext cx="7694612"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5"/>
          <p:cNvSpPr txBox="1">
            <a:spLocks noChangeArrowheads="1"/>
          </p:cNvSpPr>
          <p:nvPr/>
        </p:nvSpPr>
        <p:spPr bwMode="auto">
          <a:xfrm>
            <a:off x="623888" y="4962525"/>
            <a:ext cx="1019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800">
                <a:ea typeface="宋体" panose="02010600030101010101" pitchFamily="2" charset="-122"/>
              </a:rPr>
              <a:t>. . .</a:t>
            </a:r>
          </a:p>
        </p:txBody>
      </p:sp>
      <p:sp>
        <p:nvSpPr>
          <p:cNvPr id="31750" name="TextBox 6"/>
          <p:cNvSpPr txBox="1">
            <a:spLocks noChangeArrowheads="1"/>
          </p:cNvSpPr>
          <p:nvPr/>
        </p:nvSpPr>
        <p:spPr bwMode="auto">
          <a:xfrm>
            <a:off x="619125" y="900113"/>
            <a:ext cx="1019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800">
                <a:ea typeface="宋体" panose="02010600030101010101" pitchFamily="2" charset="-122"/>
              </a:rPr>
              <a:t>. . .</a:t>
            </a:r>
          </a:p>
        </p:txBody>
      </p:sp>
      <p:sp>
        <p:nvSpPr>
          <p:cNvPr id="31751" name="TextBox 12"/>
          <p:cNvSpPr txBox="1">
            <a:spLocks noChangeArrowheads="1"/>
          </p:cNvSpPr>
          <p:nvPr/>
        </p:nvSpPr>
        <p:spPr bwMode="auto">
          <a:xfrm>
            <a:off x="6502400" y="1928813"/>
            <a:ext cx="1952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Start with the sink, all other nodes are unreachable</a:t>
            </a:r>
          </a:p>
        </p:txBody>
      </p:sp>
      <p:sp>
        <p:nvSpPr>
          <p:cNvPr id="31752" name="Rectangle 15"/>
          <p:cNvSpPr>
            <a:spLocks noChangeArrowheads="1"/>
          </p:cNvSpPr>
          <p:nvPr/>
        </p:nvSpPr>
        <p:spPr bwMode="auto">
          <a:xfrm>
            <a:off x="4503738" y="1543050"/>
            <a:ext cx="2005012" cy="3540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1753" name="Rectangle 16"/>
          <p:cNvSpPr>
            <a:spLocks noChangeArrowheads="1"/>
          </p:cNvSpPr>
          <p:nvPr/>
        </p:nvSpPr>
        <p:spPr bwMode="auto">
          <a:xfrm>
            <a:off x="4576763" y="3055938"/>
            <a:ext cx="3219450" cy="739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5" name="Left Brace 14"/>
          <p:cNvSpPr/>
          <p:nvPr/>
        </p:nvSpPr>
        <p:spPr bwMode="auto">
          <a:xfrm flipH="1">
            <a:off x="6251575" y="1609725"/>
            <a:ext cx="207963" cy="141922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31755" name="TextBox 17"/>
          <p:cNvSpPr txBox="1">
            <a:spLocks noChangeArrowheads="1"/>
          </p:cNvSpPr>
          <p:nvPr/>
        </p:nvSpPr>
        <p:spPr bwMode="auto">
          <a:xfrm>
            <a:off x="6518275" y="3644900"/>
            <a:ext cx="21923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Relaxation step. Lower distance to nodes linked to newest member of the sink tree</a:t>
            </a:r>
          </a:p>
        </p:txBody>
      </p:sp>
      <p:sp>
        <p:nvSpPr>
          <p:cNvPr id="19" name="Left Brace 18"/>
          <p:cNvSpPr/>
          <p:nvPr/>
        </p:nvSpPr>
        <p:spPr bwMode="auto">
          <a:xfrm flipH="1">
            <a:off x="6235700" y="3532188"/>
            <a:ext cx="239713" cy="1630362"/>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a:ea typeface="宋体" panose="02010600030101010101" pitchFamily="2" charset="-122"/>
              </a:rPr>
              <a:t>Shortest Path Algorithm (4)</a:t>
            </a:r>
          </a:p>
        </p:txBody>
      </p:sp>
      <p:sp>
        <p:nvSpPr>
          <p:cNvPr id="32771"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sp>
        <p:nvSpPr>
          <p:cNvPr id="32772" name="TextBox 6"/>
          <p:cNvSpPr txBox="1">
            <a:spLocks noChangeArrowheads="1"/>
          </p:cNvSpPr>
          <p:nvPr/>
        </p:nvSpPr>
        <p:spPr bwMode="auto">
          <a:xfrm>
            <a:off x="588963" y="1676400"/>
            <a:ext cx="1019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800">
                <a:ea typeface="宋体" panose="02010600030101010101" pitchFamily="2" charset="-122"/>
              </a:rPr>
              <a:t>. . .</a:t>
            </a:r>
          </a:p>
        </p:txBody>
      </p:sp>
      <p:pic>
        <p:nvPicPr>
          <p:cNvPr id="32773" name="Picture 2"/>
          <p:cNvPicPr>
            <a:picLocks noChangeAspect="1" noChangeArrowheads="1"/>
          </p:cNvPicPr>
          <p:nvPr/>
        </p:nvPicPr>
        <p:blipFill>
          <a:blip r:embed="rId3">
            <a:extLst>
              <a:ext uri="{28A0092B-C50C-407E-A947-70E740481C1C}">
                <a14:useLocalDpi xmlns:a14="http://schemas.microsoft.com/office/drawing/2010/main" val="0"/>
              </a:ext>
            </a:extLst>
          </a:blip>
          <a:srcRect t="9821" b="32326"/>
          <a:stretch>
            <a:fillRect/>
          </a:stretch>
        </p:blipFill>
        <p:spPr bwMode="auto">
          <a:xfrm>
            <a:off x="323850" y="2241550"/>
            <a:ext cx="6750050"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Box 11"/>
          <p:cNvSpPr txBox="1">
            <a:spLocks noChangeArrowheads="1"/>
          </p:cNvSpPr>
          <p:nvPr/>
        </p:nvSpPr>
        <p:spPr bwMode="auto">
          <a:xfrm>
            <a:off x="6905625" y="2676525"/>
            <a:ext cx="19526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Find the lowest distance, add it to the sink tree, and repeat until done</a:t>
            </a:r>
          </a:p>
        </p:txBody>
      </p:sp>
      <p:sp>
        <p:nvSpPr>
          <p:cNvPr id="13" name="Left Brace 12"/>
          <p:cNvSpPr/>
          <p:nvPr/>
        </p:nvSpPr>
        <p:spPr bwMode="auto">
          <a:xfrm flipH="1">
            <a:off x="6653213" y="2347913"/>
            <a:ext cx="260350" cy="176212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a:ea typeface="宋体" panose="02010600030101010101" pitchFamily="2" charset="-122"/>
              </a:rPr>
              <a:t>Flooding</a:t>
            </a:r>
          </a:p>
        </p:txBody>
      </p:sp>
      <p:sp>
        <p:nvSpPr>
          <p:cNvPr id="3481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34820" name="Content Placeholder 4"/>
          <p:cNvSpPr>
            <a:spLocks noGrp="1"/>
          </p:cNvSpPr>
          <p:nvPr>
            <p:ph idx="1"/>
          </p:nvPr>
        </p:nvSpPr>
        <p:spPr>
          <a:xfrm>
            <a:off x="914400" y="1571625"/>
            <a:ext cx="7789863" cy="4600575"/>
          </a:xfrm>
        </p:spPr>
        <p:txBody>
          <a:bodyPr/>
          <a:lstStyle/>
          <a:p>
            <a:r>
              <a:rPr lang="en-US" altLang="zh-CN">
                <a:ea typeface="宋体" panose="02010600030101010101" pitchFamily="2" charset="-122"/>
              </a:rPr>
              <a:t>A simple method to send a packet to all network nodes</a:t>
            </a:r>
          </a:p>
          <a:p>
            <a:r>
              <a:rPr lang="en-US" altLang="zh-CN">
                <a:ea typeface="宋体" panose="02010600030101010101" pitchFamily="2" charset="-122"/>
              </a:rPr>
              <a:t>Each node floods a new packet received on an incoming link by sending it out all of the other links</a:t>
            </a:r>
          </a:p>
          <a:p>
            <a:r>
              <a:rPr lang="en-US" altLang="zh-CN">
                <a:ea typeface="宋体" panose="02010600030101010101" pitchFamily="2" charset="-122"/>
              </a:rPr>
              <a:t>Nodes need to keep track of flooded packets to stop the flood; even using a hop limit can blow up exponentially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zh-CN" dirty="0">
                <a:ea typeface="宋体" panose="02010600030101010101" pitchFamily="2" charset="-122"/>
              </a:rPr>
              <a:t>Distance Vector Routing</a:t>
            </a:r>
          </a:p>
        </p:txBody>
      </p:sp>
      <p:sp>
        <p:nvSpPr>
          <p:cNvPr id="3686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36868" name="Content Placeholder 2"/>
          <p:cNvSpPr>
            <a:spLocks noGrp="1"/>
          </p:cNvSpPr>
          <p:nvPr>
            <p:ph idx="1"/>
          </p:nvPr>
        </p:nvSpPr>
        <p:spPr>
          <a:xfrm>
            <a:off x="914400" y="1611313"/>
            <a:ext cx="7789863" cy="4598987"/>
          </a:xfrm>
        </p:spPr>
        <p:txBody>
          <a:bodyPr/>
          <a:lstStyle/>
          <a:p>
            <a:r>
              <a:rPr lang="en-US" altLang="zh-CN" u="sng" dirty="0">
                <a:ea typeface="宋体" panose="02010600030101010101" pitchFamily="2" charset="-122"/>
              </a:rPr>
              <a:t>Distance vector</a:t>
            </a:r>
            <a:r>
              <a:rPr lang="en-US" altLang="zh-CN" dirty="0">
                <a:ea typeface="宋体" panose="02010600030101010101" pitchFamily="2" charset="-122"/>
              </a:rPr>
              <a:t> is a distributed routing algorithm</a:t>
            </a:r>
          </a:p>
          <a:p>
            <a:pPr lvl="1"/>
            <a:r>
              <a:rPr lang="en-US" altLang="zh-CN" dirty="0">
                <a:ea typeface="宋体" panose="02010600030101010101" pitchFamily="2" charset="-122"/>
              </a:rPr>
              <a:t>Shortest path computation is split across nodes</a:t>
            </a:r>
          </a:p>
          <a:p>
            <a:pPr lvl="1"/>
            <a:r>
              <a:rPr lang="en-US" altLang="zh-CN" dirty="0">
                <a:ea typeface="宋体" panose="02010600030101010101" pitchFamily="2" charset="-122"/>
              </a:rPr>
              <a:t>Bellman-ford ( Ford-Fulkerson) Algorithm</a:t>
            </a:r>
          </a:p>
          <a:p>
            <a:pPr lvl="1"/>
            <a:r>
              <a:rPr lang="en-US" altLang="zh-CN" dirty="0">
                <a:ea typeface="宋体" panose="02010600030101010101" pitchFamily="2" charset="-122"/>
              </a:rPr>
              <a:t>The original ARPANET routing algorithm</a:t>
            </a:r>
          </a:p>
          <a:p>
            <a:pPr lvl="1"/>
            <a:r>
              <a:rPr lang="en-US" altLang="zh-CN" dirty="0">
                <a:ea typeface="宋体" panose="02010600030101010101" pitchFamily="2" charset="-122"/>
              </a:rPr>
              <a:t>Used by RIP, IGRP,…</a:t>
            </a:r>
          </a:p>
          <a:p>
            <a:r>
              <a:rPr lang="en-US" altLang="zh-CN" dirty="0">
                <a:ea typeface="宋体" panose="02010600030101010101" pitchFamily="2" charset="-122"/>
              </a:rPr>
              <a:t>Algorithm: </a:t>
            </a:r>
            <a:r>
              <a:rPr lang="en-US" altLang="zh-CN" dirty="0">
                <a:solidFill>
                  <a:srgbClr val="0000FF"/>
                </a:solidFill>
                <a:ea typeface="宋体" panose="02010600030101010101" pitchFamily="2" charset="-122"/>
              </a:rPr>
              <a:t>“tell neighbors where I can go, and how far”</a:t>
            </a:r>
            <a:endParaRPr lang="en-US" altLang="zh-CN" dirty="0">
              <a:ea typeface="宋体" panose="02010600030101010101" pitchFamily="2" charset="-122"/>
            </a:endParaRPr>
          </a:p>
          <a:p>
            <a:pPr lvl="1"/>
            <a:r>
              <a:rPr lang="en-US" altLang="zh-CN" dirty="0">
                <a:ea typeface="宋体" panose="02010600030101010101" pitchFamily="2" charset="-122"/>
              </a:rPr>
              <a:t>Each node knows distance of links to its neighbors</a:t>
            </a:r>
          </a:p>
          <a:p>
            <a:pPr lvl="1"/>
            <a:r>
              <a:rPr lang="en-US" altLang="zh-CN" dirty="0">
                <a:ea typeface="宋体" panose="02010600030101010101" pitchFamily="2" charset="-122"/>
              </a:rPr>
              <a:t>Each node advertises vector of lowest known distances to all neighbors</a:t>
            </a:r>
          </a:p>
          <a:p>
            <a:pPr lvl="1"/>
            <a:r>
              <a:rPr lang="en-US" altLang="zh-CN" dirty="0">
                <a:ea typeface="宋体" panose="02010600030101010101" pitchFamily="2" charset="-122"/>
              </a:rPr>
              <a:t>Each node uses received vectors to update its own</a:t>
            </a:r>
          </a:p>
          <a:p>
            <a:pPr lvl="1"/>
            <a:r>
              <a:rPr lang="en-US" altLang="zh-CN" dirty="0">
                <a:ea typeface="宋体" panose="02010600030101010101" pitchFamily="2" charset="-122"/>
              </a:rPr>
              <a:t>Repeat periodically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of Distance Vector</a:t>
            </a:r>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graphicFrame>
        <p:nvGraphicFramePr>
          <p:cNvPr id="5" name="Group 3"/>
          <p:cNvGraphicFramePr>
            <a:graphicFrameLocks noGrp="1"/>
          </p:cNvGraphicFramePr>
          <p:nvPr/>
        </p:nvGraphicFramePr>
        <p:xfrm>
          <a:off x="685800" y="2133600"/>
          <a:ext cx="3200400" cy="3352801"/>
        </p:xfrm>
        <a:graphic>
          <a:graphicData uri="http://schemas.openxmlformats.org/drawingml/2006/table">
            <a:tbl>
              <a:tblPr/>
              <a:tblGrid>
                <a:gridCol w="1676400">
                  <a:extLst>
                    <a:ext uri="{9D8B030D-6E8A-4147-A177-3AD203B41FA5}">
                      <a16:colId xmlns:a16="http://schemas.microsoft.com/office/drawing/2014/main" val="1437120175"/>
                    </a:ext>
                  </a:extLst>
                </a:gridCol>
                <a:gridCol w="1524000">
                  <a:extLst>
                    <a:ext uri="{9D8B030D-6E8A-4147-A177-3AD203B41FA5}">
                      <a16:colId xmlns:a16="http://schemas.microsoft.com/office/drawing/2014/main" val="2157381006"/>
                    </a:ext>
                  </a:extLst>
                </a:gridCol>
              </a:tblGrid>
              <a:tr h="7445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Helvetica" panose="020B0604020202020204" pitchFamily="34" charset="0"/>
                          <a:ea typeface="宋体" panose="02010600030101010101" pitchFamily="2" charset="-122"/>
                        </a:rPr>
                        <a:t>Destination Y</a:t>
                      </a:r>
                    </a:p>
                  </a:txBody>
                  <a:tcPr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Helvetica" panose="020B0604020202020204" pitchFamily="34" charset="0"/>
                          <a:ea typeface="宋体" panose="02010600030101010101" pitchFamily="2" charset="-122"/>
                        </a:rPr>
                        <a:t>Cost/Next-Hop</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2455820349"/>
                  </a:ext>
                </a:extLst>
              </a:tr>
              <a:tr h="2608263">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B</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C</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D</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E</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F</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G</a:t>
                      </a: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0/lo</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1/B</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1/C</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2/C</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1/E</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1/F</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2/F</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111651002"/>
                  </a:ext>
                </a:extLst>
              </a:tr>
            </a:tbl>
          </a:graphicData>
        </a:graphic>
      </p:graphicFrame>
      <p:sp>
        <p:nvSpPr>
          <p:cNvPr id="7" name="Oval 17"/>
          <p:cNvSpPr>
            <a:spLocks noChangeArrowheads="1"/>
          </p:cNvSpPr>
          <p:nvPr/>
        </p:nvSpPr>
        <p:spPr bwMode="auto">
          <a:xfrm>
            <a:off x="5486400" y="25146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B</a:t>
            </a:r>
          </a:p>
        </p:txBody>
      </p:sp>
      <p:sp>
        <p:nvSpPr>
          <p:cNvPr id="8" name="Oval 18"/>
          <p:cNvSpPr>
            <a:spLocks noChangeArrowheads="1"/>
          </p:cNvSpPr>
          <p:nvPr/>
        </p:nvSpPr>
        <p:spPr bwMode="auto">
          <a:xfrm>
            <a:off x="4419600" y="32766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A</a:t>
            </a:r>
          </a:p>
        </p:txBody>
      </p:sp>
      <p:sp>
        <p:nvSpPr>
          <p:cNvPr id="9" name="Oval 19"/>
          <p:cNvSpPr>
            <a:spLocks noChangeArrowheads="1"/>
          </p:cNvSpPr>
          <p:nvPr/>
        </p:nvSpPr>
        <p:spPr bwMode="auto">
          <a:xfrm>
            <a:off x="6858000" y="32766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C</a:t>
            </a:r>
          </a:p>
        </p:txBody>
      </p:sp>
      <p:sp>
        <p:nvSpPr>
          <p:cNvPr id="10" name="Oval 20"/>
          <p:cNvSpPr>
            <a:spLocks noChangeArrowheads="1"/>
          </p:cNvSpPr>
          <p:nvPr/>
        </p:nvSpPr>
        <p:spPr bwMode="auto">
          <a:xfrm>
            <a:off x="8229600" y="40386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D</a:t>
            </a:r>
          </a:p>
        </p:txBody>
      </p:sp>
      <p:sp>
        <p:nvSpPr>
          <p:cNvPr id="11" name="Oval 21"/>
          <p:cNvSpPr>
            <a:spLocks noChangeArrowheads="1"/>
          </p:cNvSpPr>
          <p:nvPr/>
        </p:nvSpPr>
        <p:spPr bwMode="auto">
          <a:xfrm>
            <a:off x="5334000" y="38862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E</a:t>
            </a:r>
          </a:p>
        </p:txBody>
      </p:sp>
      <p:sp>
        <p:nvSpPr>
          <p:cNvPr id="12" name="Oval 22"/>
          <p:cNvSpPr>
            <a:spLocks noChangeArrowheads="1"/>
          </p:cNvSpPr>
          <p:nvPr/>
        </p:nvSpPr>
        <p:spPr bwMode="auto">
          <a:xfrm>
            <a:off x="4419600" y="47244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F</a:t>
            </a:r>
          </a:p>
        </p:txBody>
      </p:sp>
      <p:sp>
        <p:nvSpPr>
          <p:cNvPr id="13" name="Oval 23"/>
          <p:cNvSpPr>
            <a:spLocks noChangeArrowheads="1"/>
          </p:cNvSpPr>
          <p:nvPr/>
        </p:nvSpPr>
        <p:spPr bwMode="auto">
          <a:xfrm>
            <a:off x="6858000" y="47244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G</a:t>
            </a:r>
          </a:p>
        </p:txBody>
      </p:sp>
      <p:cxnSp>
        <p:nvCxnSpPr>
          <p:cNvPr id="14" name="AutoShape 24"/>
          <p:cNvCxnSpPr>
            <a:cxnSpLocks noChangeShapeType="1"/>
            <a:stCxn id="8" idx="7"/>
            <a:endCxn id="7" idx="3"/>
          </p:cNvCxnSpPr>
          <p:nvPr/>
        </p:nvCxnSpPr>
        <p:spPr bwMode="auto">
          <a:xfrm flipV="1">
            <a:off x="4810125" y="2905125"/>
            <a:ext cx="742950" cy="438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 name="AutoShape 25"/>
          <p:cNvCxnSpPr>
            <a:cxnSpLocks noChangeShapeType="1"/>
            <a:stCxn id="7" idx="5"/>
            <a:endCxn id="9" idx="1"/>
          </p:cNvCxnSpPr>
          <p:nvPr/>
        </p:nvCxnSpPr>
        <p:spPr bwMode="auto">
          <a:xfrm>
            <a:off x="5876925" y="2905125"/>
            <a:ext cx="1047750" cy="438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 name="AutoShape 26"/>
          <p:cNvCxnSpPr>
            <a:cxnSpLocks noChangeShapeType="1"/>
            <a:stCxn id="10" idx="1"/>
            <a:endCxn id="9" idx="5"/>
          </p:cNvCxnSpPr>
          <p:nvPr/>
        </p:nvCxnSpPr>
        <p:spPr bwMode="auto">
          <a:xfrm flipH="1" flipV="1">
            <a:off x="7248525" y="3667125"/>
            <a:ext cx="1047750" cy="438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27"/>
          <p:cNvCxnSpPr>
            <a:cxnSpLocks noChangeShapeType="1"/>
            <a:stCxn id="8" idx="5"/>
            <a:endCxn id="11" idx="1"/>
          </p:cNvCxnSpPr>
          <p:nvPr/>
        </p:nvCxnSpPr>
        <p:spPr bwMode="auto">
          <a:xfrm>
            <a:off x="4810125" y="3667125"/>
            <a:ext cx="590550" cy="2857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28"/>
          <p:cNvCxnSpPr>
            <a:cxnSpLocks noChangeShapeType="1"/>
            <a:stCxn id="8" idx="4"/>
            <a:endCxn id="12" idx="0"/>
          </p:cNvCxnSpPr>
          <p:nvPr/>
        </p:nvCxnSpPr>
        <p:spPr bwMode="auto">
          <a:xfrm>
            <a:off x="4648200" y="3733800"/>
            <a:ext cx="0" cy="990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29"/>
          <p:cNvCxnSpPr>
            <a:cxnSpLocks noChangeShapeType="1"/>
            <a:stCxn id="12" idx="6"/>
            <a:endCxn id="13" idx="2"/>
          </p:cNvCxnSpPr>
          <p:nvPr/>
        </p:nvCxnSpPr>
        <p:spPr bwMode="auto">
          <a:xfrm>
            <a:off x="4876800" y="4953000"/>
            <a:ext cx="19812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30"/>
          <p:cNvCxnSpPr>
            <a:cxnSpLocks noChangeShapeType="1"/>
            <a:stCxn id="13" idx="7"/>
            <a:endCxn id="10" idx="3"/>
          </p:cNvCxnSpPr>
          <p:nvPr/>
        </p:nvCxnSpPr>
        <p:spPr bwMode="auto">
          <a:xfrm flipV="1">
            <a:off x="7248525" y="4429125"/>
            <a:ext cx="1047750" cy="361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31"/>
          <p:cNvCxnSpPr>
            <a:cxnSpLocks noChangeShapeType="1"/>
            <a:stCxn id="8" idx="6"/>
            <a:endCxn id="9" idx="2"/>
          </p:cNvCxnSpPr>
          <p:nvPr/>
        </p:nvCxnSpPr>
        <p:spPr bwMode="auto">
          <a:xfrm>
            <a:off x="4876800" y="3505200"/>
            <a:ext cx="19812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 name="Oval 32"/>
          <p:cNvSpPr>
            <a:spLocks noChangeArrowheads="1"/>
          </p:cNvSpPr>
          <p:nvPr/>
        </p:nvSpPr>
        <p:spPr bwMode="auto">
          <a:xfrm>
            <a:off x="4343400" y="3200400"/>
            <a:ext cx="609600" cy="609600"/>
          </a:xfrm>
          <a:prstGeom prst="ellipse">
            <a:avLst/>
          </a:prstGeom>
          <a:noFill/>
          <a:ln w="44450">
            <a:solidFill>
              <a:srgbClr val="0000FF"/>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zh-CN" altLang="en-US">
              <a:ea typeface="宋体" panose="02010600030101010101" pitchFamily="2" charset="-122"/>
            </a:endParaRPr>
          </a:p>
        </p:txBody>
      </p:sp>
      <p:sp>
        <p:nvSpPr>
          <p:cNvPr id="23" name="Line 33"/>
          <p:cNvSpPr>
            <a:spLocks noChangeShapeType="1"/>
          </p:cNvSpPr>
          <p:nvPr/>
        </p:nvSpPr>
        <p:spPr bwMode="auto">
          <a:xfrm flipH="1" flipV="1">
            <a:off x="3124200" y="1828800"/>
            <a:ext cx="1295400" cy="14478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Rectangle 34"/>
          <p:cNvSpPr>
            <a:spLocks noChangeArrowheads="1"/>
          </p:cNvSpPr>
          <p:nvPr/>
        </p:nvSpPr>
        <p:spPr bwMode="auto">
          <a:xfrm>
            <a:off x="1295400" y="2971800"/>
            <a:ext cx="1828800" cy="2438400"/>
          </a:xfrm>
          <a:prstGeom prst="rect">
            <a:avLst/>
          </a:prstGeom>
          <a:noFill/>
          <a:ln w="25400">
            <a:solidFill>
              <a:srgbClr val="FF0000"/>
            </a:solidFill>
            <a:prstDash val="sysDash"/>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zh-CN" altLang="en-US">
              <a:ea typeface="宋体" panose="02010600030101010101" pitchFamily="2" charset="-122"/>
            </a:endParaRPr>
          </a:p>
        </p:txBody>
      </p:sp>
      <p:sp>
        <p:nvSpPr>
          <p:cNvPr id="25" name="AutoShape 35"/>
          <p:cNvSpPr>
            <a:spLocks/>
          </p:cNvSpPr>
          <p:nvPr/>
        </p:nvSpPr>
        <p:spPr bwMode="auto">
          <a:xfrm>
            <a:off x="2667000" y="5791200"/>
            <a:ext cx="3733800" cy="406400"/>
          </a:xfrm>
          <a:prstGeom prst="accentCallout3">
            <a:avLst>
              <a:gd name="adj1" fmla="val 24491"/>
              <a:gd name="adj2" fmla="val -2042"/>
              <a:gd name="adj3" fmla="val 24491"/>
              <a:gd name="adj4" fmla="val -60671"/>
              <a:gd name="adj5" fmla="val -124148"/>
              <a:gd name="adj6" fmla="val -60671"/>
              <a:gd name="adj7" fmla="val -273130"/>
              <a:gd name="adj8" fmla="val -36565"/>
            </a:avLst>
          </a:prstGeom>
          <a:noFill/>
          <a:ln w="9525">
            <a:solidFill>
              <a:srgbClr val="FF0000"/>
            </a:solidFill>
            <a:prstDash val="sysDash"/>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2000" i="1" dirty="0">
                <a:solidFill>
                  <a:srgbClr val="FF0000"/>
                </a:solidFill>
                <a:latin typeface="Arial Narrow" panose="020B0606020202030204" pitchFamily="34" charset="0"/>
                <a:ea typeface="MS PGothic" panose="020B0600070205080204" pitchFamily="34" charset="-128"/>
              </a:rPr>
              <a:t>Distance Vector sent by A</a:t>
            </a:r>
          </a:p>
        </p:txBody>
      </p:sp>
      <p:sp>
        <p:nvSpPr>
          <p:cNvPr id="26" name="Line 36"/>
          <p:cNvSpPr>
            <a:spLocks noChangeShapeType="1"/>
          </p:cNvSpPr>
          <p:nvPr/>
        </p:nvSpPr>
        <p:spPr bwMode="auto">
          <a:xfrm flipV="1">
            <a:off x="4929790" y="2914934"/>
            <a:ext cx="381000" cy="25568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7"/>
          <p:cNvSpPr>
            <a:spLocks noChangeShapeType="1"/>
          </p:cNvSpPr>
          <p:nvPr/>
        </p:nvSpPr>
        <p:spPr bwMode="auto">
          <a:xfrm flipV="1">
            <a:off x="5105400" y="3415074"/>
            <a:ext cx="1219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8"/>
          <p:cNvSpPr>
            <a:spLocks noChangeShapeType="1"/>
          </p:cNvSpPr>
          <p:nvPr/>
        </p:nvSpPr>
        <p:spPr bwMode="auto">
          <a:xfrm>
            <a:off x="5061694" y="3690094"/>
            <a:ext cx="304800" cy="152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9"/>
          <p:cNvSpPr>
            <a:spLocks noChangeShapeType="1"/>
          </p:cNvSpPr>
          <p:nvPr/>
        </p:nvSpPr>
        <p:spPr bwMode="auto">
          <a:xfrm>
            <a:off x="4546862" y="3962400"/>
            <a:ext cx="0" cy="609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文本框 2">
            <a:extLst>
              <a:ext uri="{FF2B5EF4-FFF2-40B4-BE49-F238E27FC236}">
                <a16:creationId xmlns:a16="http://schemas.microsoft.com/office/drawing/2014/main" id="{DE7AEE6E-1DB1-43A2-982E-0B73A1F082CA}"/>
              </a:ext>
            </a:extLst>
          </p:cNvPr>
          <p:cNvSpPr txBox="1"/>
          <p:nvPr/>
        </p:nvSpPr>
        <p:spPr>
          <a:xfrm>
            <a:off x="1809520" y="1447800"/>
            <a:ext cx="2076680" cy="400110"/>
          </a:xfrm>
          <a:prstGeom prst="rect">
            <a:avLst/>
          </a:prstGeom>
          <a:noFill/>
        </p:spPr>
        <p:txBody>
          <a:bodyPr wrap="square" rtlCol="0">
            <a:spAutoFit/>
          </a:bodyPr>
          <a:lstStyle/>
          <a:p>
            <a:r>
              <a:rPr lang="en-US" altLang="zh-CN" sz="2000" dirty="0">
                <a:solidFill>
                  <a:srgbClr val="0000FF"/>
                </a:solidFill>
              </a:rPr>
              <a:t>A’s routing table</a:t>
            </a:r>
            <a:endParaRPr lang="zh-CN" altLang="en-US" sz="2000" dirty="0">
              <a:solidFill>
                <a:srgbClr val="0000FF"/>
              </a:solidFill>
            </a:endParaRPr>
          </a:p>
        </p:txBody>
      </p:sp>
    </p:spTree>
    <p:extLst>
      <p:ext uri="{BB962C8B-B14F-4D97-AF65-F5344CB8AC3E}">
        <p14:creationId xmlns:p14="http://schemas.microsoft.com/office/powerpoint/2010/main" val="42226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2000"/>
                                        <p:tgtEl>
                                          <p:spTgt spid="22"/>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25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3000"/>
                            </p:stCondLst>
                            <p:childTnLst>
                              <p:par>
                                <p:cTn id="17" presetID="3" presetClass="exit" presetSubtype="10" fill="hold" nodeType="afterEffect">
                                  <p:stCondLst>
                                    <p:cond delay="0"/>
                                  </p:stCondLst>
                                  <p:childTnLst>
                                    <p:animEffect transition="out" filter="blinds(horizontal)">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heel(1)">
                                      <p:cBhvr>
                                        <p:cTn id="24" dur="2000"/>
                                        <p:tgtEl>
                                          <p:spTgt spid="24"/>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10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par>
                                <p:cTn id="34" presetID="22" presetClass="entr" presetSubtype="8"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par>
                                <p:cTn id="37" presetID="2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Graphical idea behind Bellman-Ford equation</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75" y="1321593"/>
            <a:ext cx="5862637"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275" y="4293393"/>
            <a:ext cx="5862637"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374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4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4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a:ea typeface="宋体" panose="02010600030101010101" pitchFamily="2" charset="-122"/>
              </a:rPr>
              <a:t>Design Issues</a:t>
            </a:r>
          </a:p>
        </p:txBody>
      </p:sp>
      <p:sp>
        <p:nvSpPr>
          <p:cNvPr id="13315" name="Rectangle 3"/>
          <p:cNvSpPr>
            <a:spLocks noGrp="1" noChangeArrowheads="1"/>
          </p:cNvSpPr>
          <p:nvPr>
            <p:ph idx="1"/>
          </p:nvPr>
        </p:nvSpPr>
        <p:spPr>
          <a:xfrm>
            <a:off x="1381125" y="1990725"/>
            <a:ext cx="7315200" cy="4019550"/>
          </a:xfrm>
        </p:spPr>
        <p:txBody>
          <a:bodyPr/>
          <a:lstStyle/>
          <a:p>
            <a:pPr lvl="1"/>
            <a:r>
              <a:rPr lang="en-US" altLang="zh-CN">
                <a:ea typeface="宋体" panose="02010600030101010101" pitchFamily="2" charset="-122"/>
              </a:rPr>
              <a:t>Store-and-forward packet switching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Connectionless service – datagrams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Connection-oriented service – virtual circuits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Comparison of virtual-circuits and datagrams </a:t>
            </a:r>
            <a:r>
              <a:rPr lang="en-US" altLang="zh-CN">
                <a:solidFill>
                  <a:srgbClr val="0000FF"/>
                </a:solidFill>
                <a:ea typeface="宋体" panose="02010600030101010101" pitchFamily="2" charset="-122"/>
              </a:rPr>
              <a:t>»</a:t>
            </a:r>
            <a:endParaRPr lang="en-US" altLang="zh-CN">
              <a:ea typeface="宋体" panose="02010600030101010101" pitchFamily="2" charset="-122"/>
            </a:endParaRPr>
          </a:p>
        </p:txBody>
      </p:sp>
      <p:sp>
        <p:nvSpPr>
          <p:cNvPr id="13316"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endParaRPr lang="en-US" altLang="zh-CN" sz="800" i="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first distance vector for an internet</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1158875"/>
            <a:ext cx="61118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1158875"/>
            <a:ext cx="61118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225" y="1143000"/>
            <a:ext cx="6096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2688" y="3205163"/>
            <a:ext cx="609600"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5172075"/>
            <a:ext cx="6207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7438" y="5172075"/>
            <a:ext cx="6207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675" y="5172075"/>
            <a:ext cx="619125"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0263" y="2887663"/>
            <a:ext cx="52149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30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Updating distance vectors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97" y="1139825"/>
            <a:ext cx="38290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297" y="3848100"/>
            <a:ext cx="375761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0985" y="1908175"/>
            <a:ext cx="215423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55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distance vector corresponding to a tree</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92" y="1486394"/>
            <a:ext cx="37480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917" y="2991344"/>
            <a:ext cx="31892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4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3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zh-CN" dirty="0">
                <a:ea typeface="宋体" panose="02010600030101010101" pitchFamily="2" charset="-122"/>
              </a:rPr>
              <a:t>Distance Vector Routing – An Example</a:t>
            </a:r>
          </a:p>
        </p:txBody>
      </p:sp>
      <p:sp>
        <p:nvSpPr>
          <p:cNvPr id="3891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b="8266"/>
          <a:stretch>
            <a:fillRect/>
          </a:stretch>
        </p:blipFill>
        <p:spPr bwMode="auto">
          <a:xfrm>
            <a:off x="1020763" y="1158875"/>
            <a:ext cx="7143750"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10"/>
          <p:cNvSpPr txBox="1">
            <a:spLocks noChangeArrowheads="1"/>
          </p:cNvSpPr>
          <p:nvPr/>
        </p:nvSpPr>
        <p:spPr bwMode="auto">
          <a:xfrm>
            <a:off x="1790700" y="4011613"/>
            <a:ext cx="1030288"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Network</a:t>
            </a:r>
          </a:p>
        </p:txBody>
      </p:sp>
      <p:sp>
        <p:nvSpPr>
          <p:cNvPr id="38918" name="TextBox 11"/>
          <p:cNvSpPr txBox="1">
            <a:spLocks noChangeArrowheads="1"/>
          </p:cNvSpPr>
          <p:nvPr/>
        </p:nvSpPr>
        <p:spPr bwMode="auto">
          <a:xfrm>
            <a:off x="4252913" y="5540375"/>
            <a:ext cx="2852737"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Vectors received at J from</a:t>
            </a:r>
          </a:p>
          <a:p>
            <a:pPr algn="ctr" eaLnBrk="1" hangingPunct="1">
              <a:spcBef>
                <a:spcPct val="0"/>
              </a:spcBef>
              <a:buClrTx/>
              <a:buFontTx/>
              <a:buNone/>
            </a:pPr>
            <a:r>
              <a:rPr lang="en-US" altLang="zh-CN" sz="1800">
                <a:ea typeface="宋体" panose="02010600030101010101" pitchFamily="2" charset="-122"/>
              </a:rPr>
              <a:t>Neighbors A, I, H and K</a:t>
            </a:r>
          </a:p>
        </p:txBody>
      </p:sp>
      <p:sp>
        <p:nvSpPr>
          <p:cNvPr id="38919" name="TextBox 12"/>
          <p:cNvSpPr txBox="1">
            <a:spLocks noChangeArrowheads="1"/>
          </p:cNvSpPr>
          <p:nvPr/>
        </p:nvSpPr>
        <p:spPr bwMode="auto">
          <a:xfrm>
            <a:off x="6773863" y="4808538"/>
            <a:ext cx="1397000"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New vector for J</a:t>
            </a:r>
          </a:p>
        </p:txBody>
      </p:sp>
      <p:sp>
        <p:nvSpPr>
          <p:cNvPr id="15" name="Left Brace 14"/>
          <p:cNvSpPr/>
          <p:nvPr/>
        </p:nvSpPr>
        <p:spPr bwMode="auto">
          <a:xfrm rot="16200000">
            <a:off x="7379494" y="4331494"/>
            <a:ext cx="215900" cy="776288"/>
          </a:xfrm>
          <a:prstGeom prst="leftBrace">
            <a:avLst/>
          </a:prstGeom>
          <a:solidFill>
            <a:schemeClr val="bg1"/>
          </a:solid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16" name="Left Brace 15"/>
          <p:cNvSpPr/>
          <p:nvPr/>
        </p:nvSpPr>
        <p:spPr bwMode="auto">
          <a:xfrm rot="16200000">
            <a:off x="5587207" y="4361656"/>
            <a:ext cx="201612" cy="2193925"/>
          </a:xfrm>
          <a:prstGeom prst="leftBrace">
            <a:avLst/>
          </a:prstGeom>
          <a:solidFill>
            <a:schemeClr val="bg1"/>
          </a:solid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Excercises</a:t>
            </a:r>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grpSp>
        <p:nvGrpSpPr>
          <p:cNvPr id="5" name="Group 3"/>
          <p:cNvGrpSpPr>
            <a:grpSpLocks/>
          </p:cNvGrpSpPr>
          <p:nvPr/>
        </p:nvGrpSpPr>
        <p:grpSpPr bwMode="auto">
          <a:xfrm>
            <a:off x="6342413" y="342900"/>
            <a:ext cx="2362200" cy="1600200"/>
            <a:chOff x="2784" y="1584"/>
            <a:chExt cx="2688" cy="1680"/>
          </a:xfrm>
        </p:grpSpPr>
        <p:sp>
          <p:nvSpPr>
            <p:cNvPr id="6" name="Oval 4"/>
            <p:cNvSpPr>
              <a:spLocks noChangeArrowheads="1"/>
            </p:cNvSpPr>
            <p:nvPr/>
          </p:nvSpPr>
          <p:spPr bwMode="auto">
            <a:xfrm>
              <a:off x="3456" y="158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B</a:t>
              </a:r>
            </a:p>
          </p:txBody>
        </p:sp>
        <p:sp>
          <p:nvSpPr>
            <p:cNvPr id="7" name="Oval 5"/>
            <p:cNvSpPr>
              <a:spLocks noChangeArrowheads="1"/>
            </p:cNvSpPr>
            <p:nvPr/>
          </p:nvSpPr>
          <p:spPr bwMode="auto">
            <a:xfrm>
              <a:off x="2784"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A</a:t>
              </a:r>
            </a:p>
          </p:txBody>
        </p:sp>
        <p:sp>
          <p:nvSpPr>
            <p:cNvPr id="8" name="Oval 6"/>
            <p:cNvSpPr>
              <a:spLocks noChangeArrowheads="1"/>
            </p:cNvSpPr>
            <p:nvPr/>
          </p:nvSpPr>
          <p:spPr bwMode="auto">
            <a:xfrm>
              <a:off x="4320"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C</a:t>
              </a:r>
            </a:p>
          </p:txBody>
        </p:sp>
        <p:sp>
          <p:nvSpPr>
            <p:cNvPr id="9" name="Oval 7"/>
            <p:cNvSpPr>
              <a:spLocks noChangeArrowheads="1"/>
            </p:cNvSpPr>
            <p:nvPr/>
          </p:nvSpPr>
          <p:spPr bwMode="auto">
            <a:xfrm>
              <a:off x="5184" y="254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dirty="0">
                  <a:latin typeface="Arial" panose="020B0604020202020204" pitchFamily="34" charset="0"/>
                  <a:ea typeface="MS PGothic" panose="020B0600070205080204" pitchFamily="34" charset="-128"/>
                </a:rPr>
                <a:t>D</a:t>
              </a:r>
            </a:p>
          </p:txBody>
        </p:sp>
        <p:sp>
          <p:nvSpPr>
            <p:cNvPr id="10" name="Oval 8"/>
            <p:cNvSpPr>
              <a:spLocks noChangeArrowheads="1"/>
            </p:cNvSpPr>
            <p:nvPr/>
          </p:nvSpPr>
          <p:spPr bwMode="auto">
            <a:xfrm>
              <a:off x="3360" y="2448"/>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dirty="0">
                  <a:latin typeface="Arial" panose="020B0604020202020204" pitchFamily="34" charset="0"/>
                  <a:ea typeface="MS PGothic" panose="020B0600070205080204" pitchFamily="34" charset="-128"/>
                </a:rPr>
                <a:t>E</a:t>
              </a:r>
            </a:p>
          </p:txBody>
        </p:sp>
        <p:sp>
          <p:nvSpPr>
            <p:cNvPr id="11" name="Oval 9"/>
            <p:cNvSpPr>
              <a:spLocks noChangeArrowheads="1"/>
            </p:cNvSpPr>
            <p:nvPr/>
          </p:nvSpPr>
          <p:spPr bwMode="auto">
            <a:xfrm>
              <a:off x="2784"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F</a:t>
              </a:r>
            </a:p>
          </p:txBody>
        </p:sp>
        <p:sp>
          <p:nvSpPr>
            <p:cNvPr id="12" name="Oval 10"/>
            <p:cNvSpPr>
              <a:spLocks noChangeArrowheads="1"/>
            </p:cNvSpPr>
            <p:nvPr/>
          </p:nvSpPr>
          <p:spPr bwMode="auto">
            <a:xfrm>
              <a:off x="4320"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G</a:t>
              </a:r>
            </a:p>
          </p:txBody>
        </p:sp>
        <p:cxnSp>
          <p:nvCxnSpPr>
            <p:cNvPr id="13" name="AutoShape 11"/>
            <p:cNvCxnSpPr>
              <a:cxnSpLocks noChangeShapeType="1"/>
              <a:stCxn id="7" idx="7"/>
              <a:endCxn id="6" idx="3"/>
            </p:cNvCxnSpPr>
            <p:nvPr/>
          </p:nvCxnSpPr>
          <p:spPr bwMode="auto">
            <a:xfrm flipV="1">
              <a:off x="3030" y="1830"/>
              <a:ext cx="468"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 name="AutoShape 12"/>
            <p:cNvCxnSpPr>
              <a:cxnSpLocks noChangeShapeType="1"/>
              <a:stCxn id="6" idx="5"/>
              <a:endCxn id="8" idx="1"/>
            </p:cNvCxnSpPr>
            <p:nvPr/>
          </p:nvCxnSpPr>
          <p:spPr bwMode="auto">
            <a:xfrm>
              <a:off x="3702" y="183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 name="AutoShape 13"/>
            <p:cNvCxnSpPr>
              <a:cxnSpLocks noChangeShapeType="1"/>
              <a:stCxn id="9" idx="1"/>
              <a:endCxn id="8" idx="5"/>
            </p:cNvCxnSpPr>
            <p:nvPr/>
          </p:nvCxnSpPr>
          <p:spPr bwMode="auto">
            <a:xfrm flipH="1" flipV="1">
              <a:off x="4566" y="231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 name="AutoShape 14"/>
            <p:cNvCxnSpPr>
              <a:cxnSpLocks noChangeShapeType="1"/>
              <a:stCxn id="7" idx="5"/>
              <a:endCxn id="10" idx="1"/>
            </p:cNvCxnSpPr>
            <p:nvPr/>
          </p:nvCxnSpPr>
          <p:spPr bwMode="auto">
            <a:xfrm>
              <a:off x="3030" y="2310"/>
              <a:ext cx="372" cy="1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15"/>
            <p:cNvCxnSpPr>
              <a:cxnSpLocks noChangeShapeType="1"/>
              <a:stCxn id="7" idx="4"/>
              <a:endCxn id="11" idx="0"/>
            </p:cNvCxnSpPr>
            <p:nvPr/>
          </p:nvCxnSpPr>
          <p:spPr bwMode="auto">
            <a:xfrm>
              <a:off x="2928" y="2352"/>
              <a:ext cx="0" cy="62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6"/>
            <p:cNvCxnSpPr>
              <a:cxnSpLocks noChangeShapeType="1"/>
              <a:stCxn id="11" idx="6"/>
              <a:endCxn id="12" idx="2"/>
            </p:cNvCxnSpPr>
            <p:nvPr/>
          </p:nvCxnSpPr>
          <p:spPr bwMode="auto">
            <a:xfrm>
              <a:off x="3072" y="3120"/>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17"/>
            <p:cNvCxnSpPr>
              <a:cxnSpLocks noChangeShapeType="1"/>
              <a:stCxn id="12" idx="7"/>
              <a:endCxn id="9" idx="3"/>
            </p:cNvCxnSpPr>
            <p:nvPr/>
          </p:nvCxnSpPr>
          <p:spPr bwMode="auto">
            <a:xfrm flipV="1">
              <a:off x="4566" y="2790"/>
              <a:ext cx="660" cy="22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18"/>
            <p:cNvCxnSpPr>
              <a:cxnSpLocks noChangeShapeType="1"/>
              <a:stCxn id="7" idx="6"/>
              <a:endCxn id="8" idx="2"/>
            </p:cNvCxnSpPr>
            <p:nvPr/>
          </p:nvCxnSpPr>
          <p:spPr bwMode="auto">
            <a:xfrm>
              <a:off x="3072" y="2208"/>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aphicFrame>
        <p:nvGraphicFramePr>
          <p:cNvPr id="21" name="Group 19"/>
          <p:cNvGraphicFramePr>
            <a:graphicFrameLocks noGrp="1"/>
          </p:cNvGraphicFramePr>
          <p:nvPr/>
        </p:nvGraphicFramePr>
        <p:xfrm>
          <a:off x="685800" y="2133600"/>
          <a:ext cx="7715250" cy="4064002"/>
        </p:xfrm>
        <a:graphic>
          <a:graphicData uri="http://schemas.openxmlformats.org/drawingml/2006/table">
            <a:tbl>
              <a:tblPr/>
              <a:tblGrid>
                <a:gridCol w="857250">
                  <a:extLst>
                    <a:ext uri="{9D8B030D-6E8A-4147-A177-3AD203B41FA5}">
                      <a16:colId xmlns:a16="http://schemas.microsoft.com/office/drawing/2014/main" val="2119351500"/>
                    </a:ext>
                  </a:extLst>
                </a:gridCol>
                <a:gridCol w="857250">
                  <a:extLst>
                    <a:ext uri="{9D8B030D-6E8A-4147-A177-3AD203B41FA5}">
                      <a16:colId xmlns:a16="http://schemas.microsoft.com/office/drawing/2014/main" val="1068509439"/>
                    </a:ext>
                  </a:extLst>
                </a:gridCol>
                <a:gridCol w="857250">
                  <a:extLst>
                    <a:ext uri="{9D8B030D-6E8A-4147-A177-3AD203B41FA5}">
                      <a16:colId xmlns:a16="http://schemas.microsoft.com/office/drawing/2014/main" val="3338934516"/>
                    </a:ext>
                  </a:extLst>
                </a:gridCol>
                <a:gridCol w="857250">
                  <a:extLst>
                    <a:ext uri="{9D8B030D-6E8A-4147-A177-3AD203B41FA5}">
                      <a16:colId xmlns:a16="http://schemas.microsoft.com/office/drawing/2014/main" val="567466464"/>
                    </a:ext>
                  </a:extLst>
                </a:gridCol>
                <a:gridCol w="857250">
                  <a:extLst>
                    <a:ext uri="{9D8B030D-6E8A-4147-A177-3AD203B41FA5}">
                      <a16:colId xmlns:a16="http://schemas.microsoft.com/office/drawing/2014/main" val="1697195974"/>
                    </a:ext>
                  </a:extLst>
                </a:gridCol>
                <a:gridCol w="879475">
                  <a:extLst>
                    <a:ext uri="{9D8B030D-6E8A-4147-A177-3AD203B41FA5}">
                      <a16:colId xmlns:a16="http://schemas.microsoft.com/office/drawing/2014/main" val="3918150061"/>
                    </a:ext>
                  </a:extLst>
                </a:gridCol>
                <a:gridCol w="835025">
                  <a:extLst>
                    <a:ext uri="{9D8B030D-6E8A-4147-A177-3AD203B41FA5}">
                      <a16:colId xmlns:a16="http://schemas.microsoft.com/office/drawing/2014/main" val="855222166"/>
                    </a:ext>
                  </a:extLst>
                </a:gridCol>
                <a:gridCol w="857250">
                  <a:extLst>
                    <a:ext uri="{9D8B030D-6E8A-4147-A177-3AD203B41FA5}">
                      <a16:colId xmlns:a16="http://schemas.microsoft.com/office/drawing/2014/main" val="889792639"/>
                    </a:ext>
                  </a:extLst>
                </a:gridCol>
                <a:gridCol w="857250">
                  <a:extLst>
                    <a:ext uri="{9D8B030D-6E8A-4147-A177-3AD203B41FA5}">
                      <a16:colId xmlns:a16="http://schemas.microsoft.com/office/drawing/2014/main" val="973417587"/>
                    </a:ext>
                  </a:extLst>
                </a:gridCol>
              </a:tblGrid>
              <a:tr h="450850">
                <a:tc rowSpan="2" gridSpan="2">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Destination Y</a:t>
                      </a:r>
                    </a:p>
                  </a:txBody>
                  <a:tcPr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rowSpan="2" hMerge="1">
                  <a:txBody>
                    <a:bodyPr/>
                    <a:lstStyle/>
                    <a:p>
                      <a:endParaRPr lang="zh-CN" altLang="en-US"/>
                    </a:p>
                  </a:txBody>
                  <a:tcPr/>
                </a:tc>
                <a:tc gridSpan="7">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Node X</a:t>
                      </a:r>
                      <a:r>
                        <a:rPr kumimoji="1" lang="en-GB"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s Routing Table: Cost / Next-Hop</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01411285"/>
                  </a:ext>
                </a:extLst>
              </a:tr>
              <a:tr h="452438">
                <a:tc gridSpan="2" vMerge="1">
                  <a:txBody>
                    <a:bodyPr/>
                    <a:lstStyle/>
                    <a:p>
                      <a:endParaRPr lang="zh-CN" altLang="en-US"/>
                    </a:p>
                  </a:txBody>
                  <a:tcPr/>
                </a:tc>
                <a:tc hMerge="1" vMerge="1">
                  <a:txBody>
                    <a:bodyPr/>
                    <a:lstStyle/>
                    <a:p>
                      <a:endParaRPr lang="zh-CN" altLang="en-US"/>
                    </a:p>
                  </a:txBody>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A’s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B’s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C’s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F’s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G’s</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923997034"/>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a:t>
                      </a: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extLst>
                  <a:ext uri="{0D108BD9-81ED-4DB2-BD59-A6C34878D82A}">
                    <a16:rowId xmlns:a16="http://schemas.microsoft.com/office/drawing/2014/main" val="2417314904"/>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B</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ja-JP" sz="1400" b="1" i="0" u="none" strike="noStrike" cap="none" normalizeH="0" baseline="0">
                          <a:ln>
                            <a:noFill/>
                          </a:ln>
                          <a:solidFill>
                            <a:schemeClr val="tx1"/>
                          </a:solidFill>
                          <a:effectLst/>
                          <a:latin typeface="Courier" pitchFamily="49" charset="0"/>
                          <a:ea typeface="MS PGothic" panose="020B0600070205080204" pitchFamily="34" charset="-128"/>
                        </a:rPr>
                        <a:t>∞</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851943244"/>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C</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3317068643"/>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D</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653346850"/>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E</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331135088"/>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F</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193509525"/>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G</a:t>
                      </a:r>
                    </a:p>
                  </a:txBody>
                  <a:tcPr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4149615922"/>
                  </a:ext>
                </a:extLst>
              </a:tr>
            </a:tbl>
          </a:graphicData>
        </a:graphic>
      </p:graphicFrame>
      <p:sp>
        <p:nvSpPr>
          <p:cNvPr id="22" name="矩形 21"/>
          <p:cNvSpPr/>
          <p:nvPr/>
        </p:nvSpPr>
        <p:spPr>
          <a:xfrm>
            <a:off x="339625" y="1124804"/>
            <a:ext cx="5530497" cy="830997"/>
          </a:xfrm>
          <a:prstGeom prst="rect">
            <a:avLst/>
          </a:prstGeom>
        </p:spPr>
        <p:txBody>
          <a:bodyPr wrap="square">
            <a:spAutoFit/>
          </a:bodyPr>
          <a:lstStyle/>
          <a:p>
            <a:r>
              <a:rPr lang="en-US" altLang="zh-CN" sz="2400" dirty="0">
                <a:solidFill>
                  <a:srgbClr val="0000FF"/>
                </a:solidFill>
              </a:rPr>
              <a:t>Give the establishment process for each router’s routing table.</a:t>
            </a:r>
            <a:endParaRPr lang="zh-CN" altLang="en-US" sz="2400" dirty="0">
              <a:solidFill>
                <a:srgbClr val="0000FF"/>
              </a:solidFill>
            </a:endParaRPr>
          </a:p>
        </p:txBody>
      </p:sp>
    </p:spTree>
    <p:extLst>
      <p:ext uri="{BB962C8B-B14F-4D97-AF65-F5344CB8AC3E}">
        <p14:creationId xmlns:p14="http://schemas.microsoft.com/office/powerpoint/2010/main" val="59685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After One Step</a:t>
            </a:r>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grpSp>
        <p:nvGrpSpPr>
          <p:cNvPr id="5" name="Group 3"/>
          <p:cNvGrpSpPr>
            <a:grpSpLocks/>
          </p:cNvGrpSpPr>
          <p:nvPr/>
        </p:nvGrpSpPr>
        <p:grpSpPr bwMode="auto">
          <a:xfrm>
            <a:off x="6342413" y="342900"/>
            <a:ext cx="2362200" cy="1600200"/>
            <a:chOff x="2784" y="1584"/>
            <a:chExt cx="2688" cy="1680"/>
          </a:xfrm>
        </p:grpSpPr>
        <p:sp>
          <p:nvSpPr>
            <p:cNvPr id="6" name="Oval 4"/>
            <p:cNvSpPr>
              <a:spLocks noChangeArrowheads="1"/>
            </p:cNvSpPr>
            <p:nvPr/>
          </p:nvSpPr>
          <p:spPr bwMode="auto">
            <a:xfrm>
              <a:off x="3456" y="158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B</a:t>
              </a:r>
            </a:p>
          </p:txBody>
        </p:sp>
        <p:sp>
          <p:nvSpPr>
            <p:cNvPr id="7" name="Oval 5"/>
            <p:cNvSpPr>
              <a:spLocks noChangeArrowheads="1"/>
            </p:cNvSpPr>
            <p:nvPr/>
          </p:nvSpPr>
          <p:spPr bwMode="auto">
            <a:xfrm>
              <a:off x="2784"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A</a:t>
              </a:r>
            </a:p>
          </p:txBody>
        </p:sp>
        <p:sp>
          <p:nvSpPr>
            <p:cNvPr id="8" name="Oval 6"/>
            <p:cNvSpPr>
              <a:spLocks noChangeArrowheads="1"/>
            </p:cNvSpPr>
            <p:nvPr/>
          </p:nvSpPr>
          <p:spPr bwMode="auto">
            <a:xfrm>
              <a:off x="4320"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C</a:t>
              </a:r>
            </a:p>
          </p:txBody>
        </p:sp>
        <p:sp>
          <p:nvSpPr>
            <p:cNvPr id="9" name="Oval 7"/>
            <p:cNvSpPr>
              <a:spLocks noChangeArrowheads="1"/>
            </p:cNvSpPr>
            <p:nvPr/>
          </p:nvSpPr>
          <p:spPr bwMode="auto">
            <a:xfrm>
              <a:off x="5184" y="254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D</a:t>
              </a:r>
            </a:p>
          </p:txBody>
        </p:sp>
        <p:sp>
          <p:nvSpPr>
            <p:cNvPr id="10" name="Oval 8"/>
            <p:cNvSpPr>
              <a:spLocks noChangeArrowheads="1"/>
            </p:cNvSpPr>
            <p:nvPr/>
          </p:nvSpPr>
          <p:spPr bwMode="auto">
            <a:xfrm>
              <a:off x="3360" y="2448"/>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E</a:t>
              </a:r>
            </a:p>
          </p:txBody>
        </p:sp>
        <p:sp>
          <p:nvSpPr>
            <p:cNvPr id="11" name="Oval 9"/>
            <p:cNvSpPr>
              <a:spLocks noChangeArrowheads="1"/>
            </p:cNvSpPr>
            <p:nvPr/>
          </p:nvSpPr>
          <p:spPr bwMode="auto">
            <a:xfrm>
              <a:off x="2784"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F</a:t>
              </a:r>
            </a:p>
          </p:txBody>
        </p:sp>
        <p:sp>
          <p:nvSpPr>
            <p:cNvPr id="12" name="Oval 10"/>
            <p:cNvSpPr>
              <a:spLocks noChangeArrowheads="1"/>
            </p:cNvSpPr>
            <p:nvPr/>
          </p:nvSpPr>
          <p:spPr bwMode="auto">
            <a:xfrm>
              <a:off x="4320"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G</a:t>
              </a:r>
            </a:p>
          </p:txBody>
        </p:sp>
        <p:cxnSp>
          <p:nvCxnSpPr>
            <p:cNvPr id="13" name="AutoShape 11"/>
            <p:cNvCxnSpPr>
              <a:cxnSpLocks noChangeShapeType="1"/>
              <a:stCxn id="7" idx="7"/>
              <a:endCxn id="6" idx="3"/>
            </p:cNvCxnSpPr>
            <p:nvPr/>
          </p:nvCxnSpPr>
          <p:spPr bwMode="auto">
            <a:xfrm flipV="1">
              <a:off x="3030" y="1830"/>
              <a:ext cx="468"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 name="AutoShape 12"/>
            <p:cNvCxnSpPr>
              <a:cxnSpLocks noChangeShapeType="1"/>
              <a:stCxn id="6" idx="5"/>
              <a:endCxn id="8" idx="1"/>
            </p:cNvCxnSpPr>
            <p:nvPr/>
          </p:nvCxnSpPr>
          <p:spPr bwMode="auto">
            <a:xfrm>
              <a:off x="3702" y="183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 name="AutoShape 13"/>
            <p:cNvCxnSpPr>
              <a:cxnSpLocks noChangeShapeType="1"/>
              <a:stCxn id="9" idx="1"/>
              <a:endCxn id="8" idx="5"/>
            </p:cNvCxnSpPr>
            <p:nvPr/>
          </p:nvCxnSpPr>
          <p:spPr bwMode="auto">
            <a:xfrm flipH="1" flipV="1">
              <a:off x="4566" y="231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 name="AutoShape 14"/>
            <p:cNvCxnSpPr>
              <a:cxnSpLocks noChangeShapeType="1"/>
              <a:stCxn id="7" idx="5"/>
              <a:endCxn id="10" idx="1"/>
            </p:cNvCxnSpPr>
            <p:nvPr/>
          </p:nvCxnSpPr>
          <p:spPr bwMode="auto">
            <a:xfrm>
              <a:off x="3030" y="2310"/>
              <a:ext cx="372" cy="1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15"/>
            <p:cNvCxnSpPr>
              <a:cxnSpLocks noChangeShapeType="1"/>
              <a:stCxn id="7" idx="4"/>
              <a:endCxn id="11" idx="0"/>
            </p:cNvCxnSpPr>
            <p:nvPr/>
          </p:nvCxnSpPr>
          <p:spPr bwMode="auto">
            <a:xfrm>
              <a:off x="2928" y="2352"/>
              <a:ext cx="0" cy="62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6"/>
            <p:cNvCxnSpPr>
              <a:cxnSpLocks noChangeShapeType="1"/>
              <a:stCxn id="11" idx="6"/>
              <a:endCxn id="12" idx="2"/>
            </p:cNvCxnSpPr>
            <p:nvPr/>
          </p:nvCxnSpPr>
          <p:spPr bwMode="auto">
            <a:xfrm>
              <a:off x="3072" y="3120"/>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17"/>
            <p:cNvCxnSpPr>
              <a:cxnSpLocks noChangeShapeType="1"/>
              <a:stCxn id="12" idx="7"/>
              <a:endCxn id="9" idx="3"/>
            </p:cNvCxnSpPr>
            <p:nvPr/>
          </p:nvCxnSpPr>
          <p:spPr bwMode="auto">
            <a:xfrm flipV="1">
              <a:off x="4566" y="2790"/>
              <a:ext cx="660" cy="22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18"/>
            <p:cNvCxnSpPr>
              <a:cxnSpLocks noChangeShapeType="1"/>
              <a:stCxn id="7" idx="6"/>
              <a:endCxn id="8" idx="2"/>
            </p:cNvCxnSpPr>
            <p:nvPr/>
          </p:nvCxnSpPr>
          <p:spPr bwMode="auto">
            <a:xfrm>
              <a:off x="3072" y="2208"/>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aphicFrame>
        <p:nvGraphicFramePr>
          <p:cNvPr id="21" name="Group 19"/>
          <p:cNvGraphicFramePr>
            <a:graphicFrameLocks noGrp="1"/>
          </p:cNvGraphicFramePr>
          <p:nvPr/>
        </p:nvGraphicFramePr>
        <p:xfrm>
          <a:off x="685800" y="2133600"/>
          <a:ext cx="7715250" cy="4064002"/>
        </p:xfrm>
        <a:graphic>
          <a:graphicData uri="http://schemas.openxmlformats.org/drawingml/2006/table">
            <a:tbl>
              <a:tblPr/>
              <a:tblGrid>
                <a:gridCol w="857250">
                  <a:extLst>
                    <a:ext uri="{9D8B030D-6E8A-4147-A177-3AD203B41FA5}">
                      <a16:colId xmlns:a16="http://schemas.microsoft.com/office/drawing/2014/main" val="2917334756"/>
                    </a:ext>
                  </a:extLst>
                </a:gridCol>
                <a:gridCol w="857250">
                  <a:extLst>
                    <a:ext uri="{9D8B030D-6E8A-4147-A177-3AD203B41FA5}">
                      <a16:colId xmlns:a16="http://schemas.microsoft.com/office/drawing/2014/main" val="3323913427"/>
                    </a:ext>
                  </a:extLst>
                </a:gridCol>
                <a:gridCol w="857250">
                  <a:extLst>
                    <a:ext uri="{9D8B030D-6E8A-4147-A177-3AD203B41FA5}">
                      <a16:colId xmlns:a16="http://schemas.microsoft.com/office/drawing/2014/main" val="3940901583"/>
                    </a:ext>
                  </a:extLst>
                </a:gridCol>
                <a:gridCol w="857250">
                  <a:extLst>
                    <a:ext uri="{9D8B030D-6E8A-4147-A177-3AD203B41FA5}">
                      <a16:colId xmlns:a16="http://schemas.microsoft.com/office/drawing/2014/main" val="3939163416"/>
                    </a:ext>
                  </a:extLst>
                </a:gridCol>
                <a:gridCol w="857250">
                  <a:extLst>
                    <a:ext uri="{9D8B030D-6E8A-4147-A177-3AD203B41FA5}">
                      <a16:colId xmlns:a16="http://schemas.microsoft.com/office/drawing/2014/main" val="1580820829"/>
                    </a:ext>
                  </a:extLst>
                </a:gridCol>
                <a:gridCol w="857250">
                  <a:extLst>
                    <a:ext uri="{9D8B030D-6E8A-4147-A177-3AD203B41FA5}">
                      <a16:colId xmlns:a16="http://schemas.microsoft.com/office/drawing/2014/main" val="3341534668"/>
                    </a:ext>
                  </a:extLst>
                </a:gridCol>
                <a:gridCol w="857250">
                  <a:extLst>
                    <a:ext uri="{9D8B030D-6E8A-4147-A177-3AD203B41FA5}">
                      <a16:colId xmlns:a16="http://schemas.microsoft.com/office/drawing/2014/main" val="1256655969"/>
                    </a:ext>
                  </a:extLst>
                </a:gridCol>
                <a:gridCol w="857250">
                  <a:extLst>
                    <a:ext uri="{9D8B030D-6E8A-4147-A177-3AD203B41FA5}">
                      <a16:colId xmlns:a16="http://schemas.microsoft.com/office/drawing/2014/main" val="2700742616"/>
                    </a:ext>
                  </a:extLst>
                </a:gridCol>
                <a:gridCol w="857250">
                  <a:extLst>
                    <a:ext uri="{9D8B030D-6E8A-4147-A177-3AD203B41FA5}">
                      <a16:colId xmlns:a16="http://schemas.microsoft.com/office/drawing/2014/main" val="2148036980"/>
                    </a:ext>
                  </a:extLst>
                </a:gridCol>
              </a:tblGrid>
              <a:tr h="450850">
                <a:tc rowSpan="2" gridSpan="2">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Destination Y</a:t>
                      </a:r>
                    </a:p>
                  </a:txBody>
                  <a:tcPr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rowSpan="2" hMerge="1">
                  <a:txBody>
                    <a:bodyPr/>
                    <a:lstStyle/>
                    <a:p>
                      <a:endParaRPr lang="zh-CN" altLang="en-US"/>
                    </a:p>
                  </a:txBody>
                  <a:tcPr/>
                </a:tc>
                <a:tc gridSpan="7">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Node X</a:t>
                      </a:r>
                      <a:r>
                        <a:rPr kumimoji="1" lang="en-GB"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s Routing Table: Cost / Next-Hop</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26796246"/>
                  </a:ext>
                </a:extLst>
              </a:tr>
              <a:tr h="452438">
                <a:tc gridSpan="2" vMerge="1">
                  <a:txBody>
                    <a:bodyPr/>
                    <a:lstStyle/>
                    <a:p>
                      <a:endParaRPr lang="zh-CN" altLang="en-US"/>
                    </a:p>
                  </a:txBody>
                  <a:tcPr/>
                </a:tc>
                <a:tc hMerge="1" vMerge="1">
                  <a:txBody>
                    <a:bodyPr/>
                    <a:lstStyle/>
                    <a:p>
                      <a:endParaRPr lang="zh-CN" altLang="en-US"/>
                    </a:p>
                  </a:txBody>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A’s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B’s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C’s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F’s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G’s</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3552459222"/>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a:t>
                      </a: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2/F</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extLst>
                  <a:ext uri="{0D108BD9-81ED-4DB2-BD59-A6C34878D82A}">
                    <a16:rowId xmlns:a16="http://schemas.microsoft.com/office/drawing/2014/main" val="2441791986"/>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B</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ja-JP" sz="1400" b="1" i="0" u="none" strike="noStrike" cap="none" normalizeH="0" baseline="0">
                          <a:ln>
                            <a:noFill/>
                          </a:ln>
                          <a:solidFill>
                            <a:srgbClr val="FF0000"/>
                          </a:solidFill>
                          <a:effectLst/>
                          <a:latin typeface="Courier" pitchFamily="49" charset="0"/>
                          <a:ea typeface="MS PGothic" panose="020B0600070205080204" pitchFamily="34" charset="-128"/>
                        </a:rPr>
                        <a:t>2/C</a:t>
                      </a:r>
                      <a:endPar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945500786"/>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C</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2/D</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105622731"/>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D</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1202732421"/>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E</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3381441610"/>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F</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2/G</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768944826"/>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G</a:t>
                      </a:r>
                    </a:p>
                  </a:txBody>
                  <a:tcPr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2/F</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523109043"/>
                  </a:ext>
                </a:extLst>
              </a:tr>
            </a:tbl>
          </a:graphicData>
        </a:graphic>
      </p:graphicFrame>
    </p:spTree>
    <p:extLst>
      <p:ext uri="{BB962C8B-B14F-4D97-AF65-F5344CB8AC3E}">
        <p14:creationId xmlns:p14="http://schemas.microsoft.com/office/powerpoint/2010/main" val="2526530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After Two Step</a:t>
            </a:r>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grpSp>
        <p:nvGrpSpPr>
          <p:cNvPr id="5" name="Group 3"/>
          <p:cNvGrpSpPr>
            <a:grpSpLocks/>
          </p:cNvGrpSpPr>
          <p:nvPr/>
        </p:nvGrpSpPr>
        <p:grpSpPr bwMode="auto">
          <a:xfrm>
            <a:off x="6342413" y="342900"/>
            <a:ext cx="2362200" cy="1600200"/>
            <a:chOff x="2784" y="1584"/>
            <a:chExt cx="2688" cy="1680"/>
          </a:xfrm>
        </p:grpSpPr>
        <p:sp>
          <p:nvSpPr>
            <p:cNvPr id="6" name="Oval 4"/>
            <p:cNvSpPr>
              <a:spLocks noChangeArrowheads="1"/>
            </p:cNvSpPr>
            <p:nvPr/>
          </p:nvSpPr>
          <p:spPr bwMode="auto">
            <a:xfrm>
              <a:off x="3456" y="158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B</a:t>
              </a:r>
            </a:p>
          </p:txBody>
        </p:sp>
        <p:sp>
          <p:nvSpPr>
            <p:cNvPr id="7" name="Oval 5"/>
            <p:cNvSpPr>
              <a:spLocks noChangeArrowheads="1"/>
            </p:cNvSpPr>
            <p:nvPr/>
          </p:nvSpPr>
          <p:spPr bwMode="auto">
            <a:xfrm>
              <a:off x="2784"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A</a:t>
              </a:r>
            </a:p>
          </p:txBody>
        </p:sp>
        <p:sp>
          <p:nvSpPr>
            <p:cNvPr id="8" name="Oval 6"/>
            <p:cNvSpPr>
              <a:spLocks noChangeArrowheads="1"/>
            </p:cNvSpPr>
            <p:nvPr/>
          </p:nvSpPr>
          <p:spPr bwMode="auto">
            <a:xfrm>
              <a:off x="4320"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C</a:t>
              </a:r>
            </a:p>
          </p:txBody>
        </p:sp>
        <p:sp>
          <p:nvSpPr>
            <p:cNvPr id="9" name="Oval 7"/>
            <p:cNvSpPr>
              <a:spLocks noChangeArrowheads="1"/>
            </p:cNvSpPr>
            <p:nvPr/>
          </p:nvSpPr>
          <p:spPr bwMode="auto">
            <a:xfrm>
              <a:off x="5184" y="254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D</a:t>
              </a:r>
            </a:p>
          </p:txBody>
        </p:sp>
        <p:sp>
          <p:nvSpPr>
            <p:cNvPr id="10" name="Oval 8"/>
            <p:cNvSpPr>
              <a:spLocks noChangeArrowheads="1"/>
            </p:cNvSpPr>
            <p:nvPr/>
          </p:nvSpPr>
          <p:spPr bwMode="auto">
            <a:xfrm>
              <a:off x="3360" y="2448"/>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E</a:t>
              </a:r>
            </a:p>
          </p:txBody>
        </p:sp>
        <p:sp>
          <p:nvSpPr>
            <p:cNvPr id="11" name="Oval 9"/>
            <p:cNvSpPr>
              <a:spLocks noChangeArrowheads="1"/>
            </p:cNvSpPr>
            <p:nvPr/>
          </p:nvSpPr>
          <p:spPr bwMode="auto">
            <a:xfrm>
              <a:off x="2784"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F</a:t>
              </a:r>
            </a:p>
          </p:txBody>
        </p:sp>
        <p:sp>
          <p:nvSpPr>
            <p:cNvPr id="12" name="Oval 10"/>
            <p:cNvSpPr>
              <a:spLocks noChangeArrowheads="1"/>
            </p:cNvSpPr>
            <p:nvPr/>
          </p:nvSpPr>
          <p:spPr bwMode="auto">
            <a:xfrm>
              <a:off x="4320"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G</a:t>
              </a:r>
            </a:p>
          </p:txBody>
        </p:sp>
        <p:cxnSp>
          <p:nvCxnSpPr>
            <p:cNvPr id="13" name="AutoShape 11"/>
            <p:cNvCxnSpPr>
              <a:cxnSpLocks noChangeShapeType="1"/>
              <a:stCxn id="7" idx="7"/>
              <a:endCxn id="6" idx="3"/>
            </p:cNvCxnSpPr>
            <p:nvPr/>
          </p:nvCxnSpPr>
          <p:spPr bwMode="auto">
            <a:xfrm flipV="1">
              <a:off x="3030" y="1830"/>
              <a:ext cx="468"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 name="AutoShape 12"/>
            <p:cNvCxnSpPr>
              <a:cxnSpLocks noChangeShapeType="1"/>
              <a:stCxn id="6" idx="5"/>
              <a:endCxn id="8" idx="1"/>
            </p:cNvCxnSpPr>
            <p:nvPr/>
          </p:nvCxnSpPr>
          <p:spPr bwMode="auto">
            <a:xfrm>
              <a:off x="3702" y="183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 name="AutoShape 13"/>
            <p:cNvCxnSpPr>
              <a:cxnSpLocks noChangeShapeType="1"/>
              <a:stCxn id="9" idx="1"/>
              <a:endCxn id="8" idx="5"/>
            </p:cNvCxnSpPr>
            <p:nvPr/>
          </p:nvCxnSpPr>
          <p:spPr bwMode="auto">
            <a:xfrm flipH="1" flipV="1">
              <a:off x="4566" y="231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 name="AutoShape 14"/>
            <p:cNvCxnSpPr>
              <a:cxnSpLocks noChangeShapeType="1"/>
              <a:stCxn id="7" idx="5"/>
              <a:endCxn id="10" idx="1"/>
            </p:cNvCxnSpPr>
            <p:nvPr/>
          </p:nvCxnSpPr>
          <p:spPr bwMode="auto">
            <a:xfrm>
              <a:off x="3030" y="2310"/>
              <a:ext cx="372" cy="1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15"/>
            <p:cNvCxnSpPr>
              <a:cxnSpLocks noChangeShapeType="1"/>
              <a:stCxn id="7" idx="4"/>
              <a:endCxn id="11" idx="0"/>
            </p:cNvCxnSpPr>
            <p:nvPr/>
          </p:nvCxnSpPr>
          <p:spPr bwMode="auto">
            <a:xfrm>
              <a:off x="2928" y="2352"/>
              <a:ext cx="0" cy="62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6"/>
            <p:cNvCxnSpPr>
              <a:cxnSpLocks noChangeShapeType="1"/>
              <a:stCxn id="11" idx="6"/>
              <a:endCxn id="12" idx="2"/>
            </p:cNvCxnSpPr>
            <p:nvPr/>
          </p:nvCxnSpPr>
          <p:spPr bwMode="auto">
            <a:xfrm>
              <a:off x="3072" y="3120"/>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17"/>
            <p:cNvCxnSpPr>
              <a:cxnSpLocks noChangeShapeType="1"/>
              <a:stCxn id="12" idx="7"/>
              <a:endCxn id="9" idx="3"/>
            </p:cNvCxnSpPr>
            <p:nvPr/>
          </p:nvCxnSpPr>
          <p:spPr bwMode="auto">
            <a:xfrm flipV="1">
              <a:off x="4566" y="2790"/>
              <a:ext cx="660" cy="22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18"/>
            <p:cNvCxnSpPr>
              <a:cxnSpLocks noChangeShapeType="1"/>
              <a:stCxn id="7" idx="6"/>
              <a:endCxn id="8" idx="2"/>
            </p:cNvCxnSpPr>
            <p:nvPr/>
          </p:nvCxnSpPr>
          <p:spPr bwMode="auto">
            <a:xfrm>
              <a:off x="3072" y="2208"/>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aphicFrame>
        <p:nvGraphicFramePr>
          <p:cNvPr id="21" name="Group 19"/>
          <p:cNvGraphicFramePr>
            <a:graphicFrameLocks noGrp="1"/>
          </p:cNvGraphicFramePr>
          <p:nvPr/>
        </p:nvGraphicFramePr>
        <p:xfrm>
          <a:off x="685800" y="2133600"/>
          <a:ext cx="7715250" cy="4064002"/>
        </p:xfrm>
        <a:graphic>
          <a:graphicData uri="http://schemas.openxmlformats.org/drawingml/2006/table">
            <a:tbl>
              <a:tblPr/>
              <a:tblGrid>
                <a:gridCol w="857250">
                  <a:extLst>
                    <a:ext uri="{9D8B030D-6E8A-4147-A177-3AD203B41FA5}">
                      <a16:colId xmlns:a16="http://schemas.microsoft.com/office/drawing/2014/main" val="2713868757"/>
                    </a:ext>
                  </a:extLst>
                </a:gridCol>
                <a:gridCol w="857250">
                  <a:extLst>
                    <a:ext uri="{9D8B030D-6E8A-4147-A177-3AD203B41FA5}">
                      <a16:colId xmlns:a16="http://schemas.microsoft.com/office/drawing/2014/main" val="146176536"/>
                    </a:ext>
                  </a:extLst>
                </a:gridCol>
                <a:gridCol w="857250">
                  <a:extLst>
                    <a:ext uri="{9D8B030D-6E8A-4147-A177-3AD203B41FA5}">
                      <a16:colId xmlns:a16="http://schemas.microsoft.com/office/drawing/2014/main" val="3450372415"/>
                    </a:ext>
                  </a:extLst>
                </a:gridCol>
                <a:gridCol w="857250">
                  <a:extLst>
                    <a:ext uri="{9D8B030D-6E8A-4147-A177-3AD203B41FA5}">
                      <a16:colId xmlns:a16="http://schemas.microsoft.com/office/drawing/2014/main" val="1990400961"/>
                    </a:ext>
                  </a:extLst>
                </a:gridCol>
                <a:gridCol w="857250">
                  <a:extLst>
                    <a:ext uri="{9D8B030D-6E8A-4147-A177-3AD203B41FA5}">
                      <a16:colId xmlns:a16="http://schemas.microsoft.com/office/drawing/2014/main" val="1199491997"/>
                    </a:ext>
                  </a:extLst>
                </a:gridCol>
                <a:gridCol w="857250">
                  <a:extLst>
                    <a:ext uri="{9D8B030D-6E8A-4147-A177-3AD203B41FA5}">
                      <a16:colId xmlns:a16="http://schemas.microsoft.com/office/drawing/2014/main" val="3832297657"/>
                    </a:ext>
                  </a:extLst>
                </a:gridCol>
                <a:gridCol w="857250">
                  <a:extLst>
                    <a:ext uri="{9D8B030D-6E8A-4147-A177-3AD203B41FA5}">
                      <a16:colId xmlns:a16="http://schemas.microsoft.com/office/drawing/2014/main" val="3288808558"/>
                    </a:ext>
                  </a:extLst>
                </a:gridCol>
                <a:gridCol w="857250">
                  <a:extLst>
                    <a:ext uri="{9D8B030D-6E8A-4147-A177-3AD203B41FA5}">
                      <a16:colId xmlns:a16="http://schemas.microsoft.com/office/drawing/2014/main" val="1479456883"/>
                    </a:ext>
                  </a:extLst>
                </a:gridCol>
                <a:gridCol w="857250">
                  <a:extLst>
                    <a:ext uri="{9D8B030D-6E8A-4147-A177-3AD203B41FA5}">
                      <a16:colId xmlns:a16="http://schemas.microsoft.com/office/drawing/2014/main" val="1213329201"/>
                    </a:ext>
                  </a:extLst>
                </a:gridCol>
              </a:tblGrid>
              <a:tr h="450850">
                <a:tc rowSpan="2" gridSpan="2">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Destination Y</a:t>
                      </a:r>
                    </a:p>
                  </a:txBody>
                  <a:tcPr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rowSpan="2" hMerge="1">
                  <a:txBody>
                    <a:bodyPr/>
                    <a:lstStyle/>
                    <a:p>
                      <a:endParaRPr lang="zh-CN" altLang="en-US"/>
                    </a:p>
                  </a:txBody>
                  <a:tcPr/>
                </a:tc>
                <a:tc gridSpan="7">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Node X</a:t>
                      </a:r>
                      <a:r>
                        <a:rPr kumimoji="1" lang="en-GB"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s Routing Table: Cost / Next-Hop</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16655314"/>
                  </a:ext>
                </a:extLst>
              </a:tr>
              <a:tr h="452438">
                <a:tc gridSpan="2" vMerge="1">
                  <a:txBody>
                    <a:bodyPr/>
                    <a:lstStyle/>
                    <a:p>
                      <a:endParaRPr lang="zh-CN" altLang="en-US"/>
                    </a:p>
                  </a:txBody>
                  <a:tcPr/>
                </a:tc>
                <a:tc hMerge="1" vMerge="1">
                  <a:txBody>
                    <a:bodyPr/>
                    <a:lstStyle/>
                    <a:p>
                      <a:endParaRPr lang="zh-CN" altLang="en-US"/>
                    </a:p>
                  </a:txBody>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A’s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B’s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C’s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F’s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G’s</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2994271797"/>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a:t>
                      </a: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2/F</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extLst>
                  <a:ext uri="{0D108BD9-81ED-4DB2-BD59-A6C34878D82A}">
                    <a16:rowId xmlns:a16="http://schemas.microsoft.com/office/drawing/2014/main" val="2410472797"/>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B</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ja-JP" sz="1400" b="1" i="0" u="none" strike="noStrike" cap="none" normalizeH="0" baseline="0">
                          <a:ln>
                            <a:noFill/>
                          </a:ln>
                          <a:solidFill>
                            <a:schemeClr val="tx1"/>
                          </a:solidFill>
                          <a:effectLst/>
                          <a:latin typeface="Courier" pitchFamily="49" charset="0"/>
                          <a:ea typeface="MS PGothic" panose="020B0600070205080204" pitchFamily="34" charset="-128"/>
                        </a:rPr>
                        <a:t>2/C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3/F</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291323935"/>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C</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dirty="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2/D</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4274711898"/>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D</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3/A</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3558882553"/>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E</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3/F</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107735282"/>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F</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517776184"/>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G</a:t>
                      </a:r>
                    </a:p>
                  </a:txBody>
                  <a:tcPr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3/A</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504233083"/>
                  </a:ext>
                </a:extLst>
              </a:tr>
            </a:tbl>
          </a:graphicData>
        </a:graphic>
      </p:graphicFrame>
    </p:spTree>
    <p:extLst>
      <p:ext uri="{BB962C8B-B14F-4D97-AF65-F5344CB8AC3E}">
        <p14:creationId xmlns:p14="http://schemas.microsoft.com/office/powerpoint/2010/main" val="4180994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a:ea typeface="宋体" panose="02010600030101010101" pitchFamily="2" charset="-122"/>
              </a:rPr>
              <a:t>The Count-to-Infinity Problem</a:t>
            </a:r>
          </a:p>
        </p:txBody>
      </p:sp>
      <p:sp>
        <p:nvSpPr>
          <p:cNvPr id="3993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39940"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Failures can cause DV to “count to infinity” while seeking a path to an unreachable node</a:t>
            </a:r>
          </a:p>
        </p:txBody>
      </p:sp>
      <p:pic>
        <p:nvPicPr>
          <p:cNvPr id="39941" name="Picture 2"/>
          <p:cNvPicPr>
            <a:picLocks noChangeAspect="1" noChangeArrowheads="1"/>
          </p:cNvPicPr>
          <p:nvPr/>
        </p:nvPicPr>
        <p:blipFill>
          <a:blip r:embed="rId2">
            <a:extLst>
              <a:ext uri="{28A0092B-C50C-407E-A947-70E740481C1C}">
                <a14:useLocalDpi xmlns:a14="http://schemas.microsoft.com/office/drawing/2010/main" val="0"/>
              </a:ext>
            </a:extLst>
          </a:blip>
          <a:srcRect b="14085"/>
          <a:stretch>
            <a:fillRect/>
          </a:stretch>
        </p:blipFill>
        <p:spPr bwMode="auto">
          <a:xfrm>
            <a:off x="471488" y="2589213"/>
            <a:ext cx="8239125"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Box 5"/>
          <p:cNvSpPr txBox="1">
            <a:spLocks noChangeArrowheads="1"/>
          </p:cNvSpPr>
          <p:nvPr/>
        </p:nvSpPr>
        <p:spPr bwMode="auto">
          <a:xfrm>
            <a:off x="835025" y="4572000"/>
            <a:ext cx="2409825"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Good news of a path to </a:t>
            </a:r>
            <a:r>
              <a:rPr lang="en-US" altLang="zh-CN" sz="1800" i="1">
                <a:solidFill>
                  <a:srgbClr val="FF2BD8"/>
                </a:solidFill>
                <a:ea typeface="宋体" panose="02010600030101010101" pitchFamily="2" charset="-122"/>
              </a:rPr>
              <a:t>A</a:t>
            </a:r>
            <a:r>
              <a:rPr lang="en-US" altLang="zh-CN" sz="1800">
                <a:solidFill>
                  <a:srgbClr val="FF2BD8"/>
                </a:solidFill>
                <a:ea typeface="宋体" panose="02010600030101010101" pitchFamily="2" charset="-122"/>
              </a:rPr>
              <a:t> spreads quickly</a:t>
            </a:r>
          </a:p>
        </p:txBody>
      </p:sp>
      <p:sp>
        <p:nvSpPr>
          <p:cNvPr id="39943" name="TextBox 10"/>
          <p:cNvSpPr txBox="1">
            <a:spLocks noChangeArrowheads="1"/>
          </p:cNvSpPr>
          <p:nvPr/>
        </p:nvSpPr>
        <p:spPr bwMode="auto">
          <a:xfrm>
            <a:off x="4945063" y="2851150"/>
            <a:ext cx="33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X</a:t>
            </a:r>
          </a:p>
        </p:txBody>
      </p:sp>
      <p:sp>
        <p:nvSpPr>
          <p:cNvPr id="39944" name="TextBox 11"/>
          <p:cNvSpPr txBox="1">
            <a:spLocks noChangeArrowheads="1"/>
          </p:cNvSpPr>
          <p:nvPr/>
        </p:nvSpPr>
        <p:spPr bwMode="auto">
          <a:xfrm>
            <a:off x="5038725" y="5559425"/>
            <a:ext cx="2738438"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Bad news of no path to </a:t>
            </a:r>
            <a:r>
              <a:rPr lang="en-US" altLang="zh-CN" sz="1800" i="1">
                <a:solidFill>
                  <a:srgbClr val="FF2BD8"/>
                </a:solidFill>
                <a:ea typeface="宋体" panose="02010600030101010101" pitchFamily="2" charset="-122"/>
              </a:rPr>
              <a:t>A</a:t>
            </a:r>
            <a:r>
              <a:rPr lang="en-US" altLang="zh-CN" sz="1800">
                <a:solidFill>
                  <a:srgbClr val="FF2BD8"/>
                </a:solidFill>
                <a:ea typeface="宋体" panose="02010600030101010101" pitchFamily="2" charset="-122"/>
              </a:rPr>
              <a:t> is learned slowly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a:ea typeface="宋体" panose="02010600030101010101" pitchFamily="2" charset="-122"/>
              </a:rPr>
              <a:t>Link State Routing (1)</a:t>
            </a:r>
          </a:p>
        </p:txBody>
      </p:sp>
      <p:sp>
        <p:nvSpPr>
          <p:cNvPr id="4096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40964" name="Rectangle 3"/>
          <p:cNvSpPr>
            <a:spLocks noGrp="1" noChangeArrowheads="1"/>
          </p:cNvSpPr>
          <p:nvPr>
            <p:ph idx="1"/>
          </p:nvPr>
        </p:nvSpPr>
        <p:spPr>
          <a:xfrm>
            <a:off x="914400" y="1611313"/>
            <a:ext cx="7789863" cy="4598987"/>
          </a:xfrm>
        </p:spPr>
        <p:txBody>
          <a:bodyPr/>
          <a:lstStyle/>
          <a:p>
            <a:r>
              <a:rPr lang="en-US" altLang="zh-CN" u="sng" dirty="0">
                <a:ea typeface="宋体" panose="02010600030101010101" pitchFamily="2" charset="-122"/>
              </a:rPr>
              <a:t>Link state</a:t>
            </a:r>
            <a:r>
              <a:rPr lang="en-US" altLang="zh-CN" dirty="0">
                <a:ea typeface="宋体" panose="02010600030101010101" pitchFamily="2" charset="-122"/>
              </a:rPr>
              <a:t> is an alternative to distance vector</a:t>
            </a:r>
          </a:p>
          <a:p>
            <a:pPr lvl="1"/>
            <a:r>
              <a:rPr lang="en-US" altLang="zh-CN" dirty="0">
                <a:solidFill>
                  <a:srgbClr val="0000FF"/>
                </a:solidFill>
              </a:rPr>
              <a:t>“tell all which neighbors I have”</a:t>
            </a:r>
            <a:endParaRPr lang="en-US" altLang="zh-CN" dirty="0">
              <a:solidFill>
                <a:srgbClr val="0000FF"/>
              </a:solidFill>
              <a:ea typeface="宋体" panose="02010600030101010101" pitchFamily="2" charset="-122"/>
            </a:endParaRPr>
          </a:p>
          <a:p>
            <a:pPr lvl="1"/>
            <a:r>
              <a:rPr lang="en-US" altLang="zh-CN" dirty="0">
                <a:ea typeface="宋体" panose="02010600030101010101" pitchFamily="2" charset="-122"/>
              </a:rPr>
              <a:t>More computation but simpler dynamics</a:t>
            </a:r>
          </a:p>
          <a:p>
            <a:pPr lvl="1"/>
            <a:r>
              <a:rPr lang="en-US" altLang="zh-CN" dirty="0">
                <a:ea typeface="宋体" panose="02010600030101010101" pitchFamily="2" charset="-122"/>
              </a:rPr>
              <a:t>Widely used in the Internet (OSPF, ISIS)</a:t>
            </a:r>
          </a:p>
          <a:p>
            <a:r>
              <a:rPr lang="en-US" altLang="zh-CN" dirty="0">
                <a:ea typeface="宋体" panose="02010600030101010101" pitchFamily="2" charset="-122"/>
              </a:rPr>
              <a:t>Algorithm:</a:t>
            </a:r>
          </a:p>
          <a:p>
            <a:pPr lvl="1"/>
            <a:r>
              <a:rPr lang="en-US" altLang="zh-CN" dirty="0">
                <a:ea typeface="宋体" panose="02010600030101010101" pitchFamily="2" charset="-122"/>
              </a:rPr>
              <a:t>Each node floods information about its neighbors in LSPs (Link State Packets); all nodes learn the full network graph</a:t>
            </a:r>
          </a:p>
          <a:p>
            <a:pPr lvl="1"/>
            <a:r>
              <a:rPr lang="en-US" altLang="zh-CN" dirty="0">
                <a:ea typeface="宋体" panose="02010600030101010101" pitchFamily="2" charset="-122"/>
              </a:rPr>
              <a:t>Each node runs Dijkstra’s algorithm to compute the path to take for each destination</a:t>
            </a:r>
          </a:p>
          <a:p>
            <a:pPr lvl="1">
              <a:buFont typeface="Arial" panose="020B0604020202020204" pitchFamily="34" charset="0"/>
              <a:buNone/>
            </a:pPr>
            <a:endParaRPr lang="en-US" altLang="zh-CN" dirty="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a:ea typeface="宋体" panose="02010600030101010101" pitchFamily="2" charset="-122"/>
              </a:rPr>
              <a:t>Link State Routing (2) – LSPs</a:t>
            </a:r>
          </a:p>
        </p:txBody>
      </p:sp>
      <p:sp>
        <p:nvSpPr>
          <p:cNvPr id="4198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41988"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LSP (Link State Packet) for a node lists neighbors and weights of links to reach them</a:t>
            </a:r>
          </a:p>
        </p:txBody>
      </p:sp>
      <p:pic>
        <p:nvPicPr>
          <p:cNvPr id="41989" name="Picture 2"/>
          <p:cNvPicPr>
            <a:picLocks noChangeAspect="1" noChangeArrowheads="1"/>
          </p:cNvPicPr>
          <p:nvPr/>
        </p:nvPicPr>
        <p:blipFill>
          <a:blip r:embed="rId2">
            <a:extLst>
              <a:ext uri="{28A0092B-C50C-407E-A947-70E740481C1C}">
                <a14:useLocalDpi xmlns:a14="http://schemas.microsoft.com/office/drawing/2010/main" val="0"/>
              </a:ext>
            </a:extLst>
          </a:blip>
          <a:srcRect b="14639"/>
          <a:stretch>
            <a:fillRect/>
          </a:stretch>
        </p:blipFill>
        <p:spPr bwMode="auto">
          <a:xfrm>
            <a:off x="379413" y="2817813"/>
            <a:ext cx="836930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Box 5"/>
          <p:cNvSpPr txBox="1">
            <a:spLocks noChangeArrowheads="1"/>
          </p:cNvSpPr>
          <p:nvPr/>
        </p:nvSpPr>
        <p:spPr bwMode="auto">
          <a:xfrm>
            <a:off x="1031875" y="4876800"/>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Network</a:t>
            </a:r>
          </a:p>
        </p:txBody>
      </p:sp>
      <p:sp>
        <p:nvSpPr>
          <p:cNvPr id="41991" name="TextBox 6"/>
          <p:cNvSpPr txBox="1">
            <a:spLocks noChangeArrowheads="1"/>
          </p:cNvSpPr>
          <p:nvPr/>
        </p:nvSpPr>
        <p:spPr bwMode="auto">
          <a:xfrm>
            <a:off x="4940300" y="4872038"/>
            <a:ext cx="2092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LSP for each node</a:t>
            </a:r>
          </a:p>
        </p:txBody>
      </p:sp>
      <p:sp>
        <p:nvSpPr>
          <p:cNvPr id="41992" name="Rectangle 7"/>
          <p:cNvSpPr>
            <a:spLocks noChangeArrowheads="1"/>
          </p:cNvSpPr>
          <p:nvPr/>
        </p:nvSpPr>
        <p:spPr bwMode="auto">
          <a:xfrm>
            <a:off x="4356100" y="2841625"/>
            <a:ext cx="3352800" cy="304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a:ea typeface="宋体" panose="02010600030101010101" pitchFamily="2" charset="-122"/>
              </a:rPr>
              <a:t>Store-and-Forward Packet Switching</a:t>
            </a:r>
          </a:p>
        </p:txBody>
      </p:sp>
      <p:sp>
        <p:nvSpPr>
          <p:cNvPr id="1433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4340" name="Rectangle 3"/>
          <p:cNvSpPr>
            <a:spLocks noGrp="1" noChangeArrowheads="1"/>
          </p:cNvSpPr>
          <p:nvPr>
            <p:ph idx="1"/>
          </p:nvPr>
        </p:nvSpPr>
        <p:spPr>
          <a:xfrm>
            <a:off x="914400" y="1611313"/>
            <a:ext cx="7789863" cy="4598987"/>
          </a:xfrm>
        </p:spPr>
        <p:txBody>
          <a:bodyPr/>
          <a:lstStyle/>
          <a:p>
            <a:r>
              <a:rPr lang="en-US" altLang="zh-CN" u="sng">
                <a:ea typeface="宋体" panose="02010600030101010101" pitchFamily="2" charset="-122"/>
              </a:rPr>
              <a:t>Hosts</a:t>
            </a:r>
            <a:r>
              <a:rPr lang="en-US" altLang="zh-CN">
                <a:ea typeface="宋体" panose="02010600030101010101" pitchFamily="2" charset="-122"/>
              </a:rPr>
              <a:t> send </a:t>
            </a:r>
            <a:r>
              <a:rPr lang="en-US" altLang="zh-CN" u="sng">
                <a:ea typeface="宋体" panose="02010600030101010101" pitchFamily="2" charset="-122"/>
              </a:rPr>
              <a:t>packets</a:t>
            </a:r>
            <a:r>
              <a:rPr lang="en-US" altLang="zh-CN">
                <a:ea typeface="宋体" panose="02010600030101010101" pitchFamily="2" charset="-122"/>
              </a:rPr>
              <a:t> into the network; packets are </a:t>
            </a:r>
            <a:r>
              <a:rPr lang="en-US" altLang="zh-CN" u="sng">
                <a:ea typeface="宋体" panose="02010600030101010101" pitchFamily="2" charset="-122"/>
              </a:rPr>
              <a:t>forwarded</a:t>
            </a:r>
            <a:r>
              <a:rPr lang="en-US" altLang="zh-CN">
                <a:ea typeface="宋体" panose="02010600030101010101" pitchFamily="2" charset="-122"/>
              </a:rPr>
              <a:t> by </a:t>
            </a:r>
            <a:r>
              <a:rPr lang="en-US" altLang="zh-CN" u="sng">
                <a:ea typeface="宋体" panose="02010600030101010101" pitchFamily="2" charset="-122"/>
              </a:rPr>
              <a:t>routers</a:t>
            </a:r>
          </a:p>
        </p:txBody>
      </p:sp>
      <p:grpSp>
        <p:nvGrpSpPr>
          <p:cNvPr id="14341" name="Group 9"/>
          <p:cNvGrpSpPr>
            <a:grpSpLocks/>
          </p:cNvGrpSpPr>
          <p:nvPr/>
        </p:nvGrpSpPr>
        <p:grpSpPr bwMode="auto">
          <a:xfrm>
            <a:off x="581025" y="2530475"/>
            <a:ext cx="7918450" cy="3086100"/>
            <a:chOff x="323850" y="1821555"/>
            <a:chExt cx="7918628" cy="3086100"/>
          </a:xfrm>
        </p:grpSpPr>
        <p:pic>
          <p:nvPicPr>
            <p:cNvPr id="14343" name="Picture 2"/>
            <p:cNvPicPr>
              <a:picLocks noChangeAspect="1" noChangeArrowheads="1"/>
            </p:cNvPicPr>
            <p:nvPr/>
          </p:nvPicPr>
          <p:blipFill>
            <a:blip r:embed="rId3">
              <a:extLst>
                <a:ext uri="{28A0092B-C50C-407E-A947-70E740481C1C}">
                  <a14:useLocalDpi xmlns:a14="http://schemas.microsoft.com/office/drawing/2010/main" val="0"/>
                </a:ext>
              </a:extLst>
            </a:blip>
            <a:srcRect r="6799"/>
            <a:stretch>
              <a:fillRect/>
            </a:stretch>
          </p:blipFill>
          <p:spPr bwMode="auto">
            <a:xfrm>
              <a:off x="323850" y="1821555"/>
              <a:ext cx="7918628"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4"/>
            <p:cNvSpPr txBox="1">
              <a:spLocks noChangeArrowheads="1"/>
            </p:cNvSpPr>
            <p:nvPr/>
          </p:nvSpPr>
          <p:spPr bwMode="auto">
            <a:xfrm>
              <a:off x="5181600" y="1828800"/>
              <a:ext cx="2590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ISP’s equipment</a:t>
              </a:r>
            </a:p>
          </p:txBody>
        </p:sp>
      </p:grpSp>
      <p:sp>
        <p:nvSpPr>
          <p:cNvPr id="14342" name="矩形 1"/>
          <p:cNvSpPr>
            <a:spLocks noChangeArrowheads="1"/>
          </p:cNvSpPr>
          <p:nvPr/>
        </p:nvSpPr>
        <p:spPr bwMode="auto">
          <a:xfrm>
            <a:off x="343117" y="5478283"/>
            <a:ext cx="84577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a:r>
              <a:rPr lang="en-US" altLang="zh-CN" b="1" dirty="0">
                <a:solidFill>
                  <a:srgbClr val="0000FF"/>
                </a:solidFill>
                <a:ea typeface="宋体" panose="02010600030101010101" pitchFamily="2" charset="-122"/>
              </a:rPr>
              <a:t>Packetizing</a:t>
            </a:r>
            <a:r>
              <a:rPr lang="zh-CN" altLang="en-US" b="1" dirty="0">
                <a:solidFill>
                  <a:srgbClr val="0000FF"/>
                </a:solidFill>
                <a:ea typeface="宋体" panose="02010600030101010101" pitchFamily="2" charset="-122"/>
              </a:rPr>
              <a:t>：</a:t>
            </a:r>
            <a:r>
              <a:rPr lang="en-US" altLang="zh-CN" dirty="0">
                <a:ea typeface="宋体" panose="02010600030101010101" pitchFamily="2" charset="-122"/>
              </a:rPr>
              <a:t>encapsulating the payload in a network-layer packet at the source </a:t>
            </a:r>
          </a:p>
          <a:p>
            <a:pPr marL="0" indent="0"/>
            <a:r>
              <a:rPr lang="en-US" altLang="zh-CN" dirty="0">
                <a:ea typeface="宋体" panose="02010600030101010101" pitchFamily="2" charset="-122"/>
              </a:rPr>
              <a:t>and </a:t>
            </a:r>
            <a:r>
              <a:rPr lang="en-US" altLang="zh-CN" dirty="0" err="1">
                <a:ea typeface="宋体" panose="02010600030101010101" pitchFamily="2" charset="-122"/>
              </a:rPr>
              <a:t>decapsulating</a:t>
            </a:r>
            <a:r>
              <a:rPr lang="en-US" altLang="zh-CN" dirty="0">
                <a:ea typeface="宋体" panose="02010600030101010101" pitchFamily="2" charset="-122"/>
              </a:rPr>
              <a:t> the payload from the network-layer packet at the destination. </a:t>
            </a:r>
            <a:endParaRPr lang="en-US" altLang="zh-CN" b="1" dirty="0">
              <a:solidFill>
                <a:srgbClr val="0000FF"/>
              </a:solidFill>
              <a:ea typeface="宋体" panose="02010600030101010101" pitchFamily="2" charset="-122"/>
            </a:endParaRPr>
          </a:p>
          <a:p>
            <a:pPr marL="0" indent="0"/>
            <a:r>
              <a:rPr lang="en-US" altLang="zh-CN" b="1" dirty="0">
                <a:solidFill>
                  <a:srgbClr val="0000FF"/>
                </a:solidFill>
                <a:ea typeface="宋体" panose="02010600030101010101" pitchFamily="2" charset="-122"/>
              </a:rPr>
              <a:t>Routing and forwarding</a:t>
            </a:r>
          </a:p>
          <a:p>
            <a:pPr>
              <a:buFont typeface="Arial" panose="020B0604020202020204" pitchFamily="34" charset="0"/>
              <a:buChar char="•"/>
            </a:pPr>
            <a:endParaRPr lang="en-US" altLang="zh-CN" b="1" dirty="0">
              <a:solidFill>
                <a:srgbClr val="0000FF"/>
              </a:solidFill>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a:ea typeface="宋体" panose="02010600030101010101" pitchFamily="2" charset="-122"/>
              </a:rPr>
              <a:t>Link State Routing (3) – Reliable Flooding</a:t>
            </a:r>
          </a:p>
        </p:txBody>
      </p:sp>
      <p:sp>
        <p:nvSpPr>
          <p:cNvPr id="4301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43012" name="Rectangle 3"/>
          <p:cNvSpPr>
            <a:spLocks noGrp="1" noChangeArrowheads="1"/>
          </p:cNvSpPr>
          <p:nvPr>
            <p:ph idx="1"/>
          </p:nvPr>
        </p:nvSpPr>
        <p:spPr>
          <a:xfrm>
            <a:off x="914400" y="1393825"/>
            <a:ext cx="7789863" cy="4600575"/>
          </a:xfrm>
        </p:spPr>
        <p:txBody>
          <a:bodyPr/>
          <a:lstStyle/>
          <a:p>
            <a:r>
              <a:rPr lang="en-US" altLang="zh-CN">
                <a:ea typeface="宋体" panose="02010600030101010101" pitchFamily="2" charset="-122"/>
              </a:rPr>
              <a:t>Seq. number and age are used for reliable flooding</a:t>
            </a:r>
          </a:p>
          <a:p>
            <a:pPr lvl="1"/>
            <a:r>
              <a:rPr lang="en-US" altLang="zh-CN">
                <a:ea typeface="宋体" panose="02010600030101010101" pitchFamily="2" charset="-122"/>
              </a:rPr>
              <a:t>New LSPs are acknowledged on the lines they are received and sent on all other lines </a:t>
            </a:r>
          </a:p>
          <a:p>
            <a:pPr lvl="1"/>
            <a:r>
              <a:rPr lang="en-US" altLang="zh-CN">
                <a:ea typeface="宋体" panose="02010600030101010101" pitchFamily="2" charset="-122"/>
              </a:rPr>
              <a:t>Example shows the LSP database at router B</a:t>
            </a:r>
          </a:p>
        </p:txBody>
      </p:sp>
      <p:pic>
        <p:nvPicPr>
          <p:cNvPr id="43013" name="Picture 2"/>
          <p:cNvPicPr>
            <a:picLocks noChangeAspect="1" noChangeArrowheads="1"/>
          </p:cNvPicPr>
          <p:nvPr/>
        </p:nvPicPr>
        <p:blipFill>
          <a:blip r:embed="rId3">
            <a:extLst>
              <a:ext uri="{28A0092B-C50C-407E-A947-70E740481C1C}">
                <a14:useLocalDpi xmlns:a14="http://schemas.microsoft.com/office/drawing/2010/main" val="0"/>
              </a:ext>
            </a:extLst>
          </a:blip>
          <a:srcRect t="4955"/>
          <a:stretch>
            <a:fillRect/>
          </a:stretch>
        </p:blipFill>
        <p:spPr bwMode="auto">
          <a:xfrm>
            <a:off x="719138" y="3222625"/>
            <a:ext cx="7705725"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zh-CN">
                <a:ea typeface="宋体" panose="02010600030101010101" pitchFamily="2" charset="-122"/>
              </a:rPr>
              <a:t>Hierarchical Routing</a:t>
            </a:r>
          </a:p>
        </p:txBody>
      </p:sp>
      <p:sp>
        <p:nvSpPr>
          <p:cNvPr id="45059" name="Rectangle 3"/>
          <p:cNvSpPr>
            <a:spLocks noGrp="1" noChangeArrowheads="1"/>
          </p:cNvSpPr>
          <p:nvPr>
            <p:ph idx="1"/>
          </p:nvPr>
        </p:nvSpPr>
        <p:spPr/>
        <p:txBody>
          <a:bodyPr/>
          <a:lstStyle/>
          <a:p>
            <a:r>
              <a:rPr lang="en-US" altLang="zh-CN">
                <a:ea typeface="宋体" panose="02010600030101010101" pitchFamily="2" charset="-122"/>
              </a:rPr>
              <a:t>Hierarchical routing reduces the work of route computation but may result in slightly longer paths than flat routing</a:t>
            </a:r>
          </a:p>
        </p:txBody>
      </p:sp>
      <p:sp>
        <p:nvSpPr>
          <p:cNvPr id="4506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45061" name="Picture 2"/>
          <p:cNvPicPr>
            <a:picLocks noChangeAspect="1" noChangeArrowheads="1"/>
          </p:cNvPicPr>
          <p:nvPr/>
        </p:nvPicPr>
        <p:blipFill>
          <a:blip r:embed="rId3">
            <a:extLst>
              <a:ext uri="{28A0092B-C50C-407E-A947-70E740481C1C}">
                <a14:useLocalDpi xmlns:a14="http://schemas.microsoft.com/office/drawing/2010/main" val="0"/>
              </a:ext>
            </a:extLst>
          </a:blip>
          <a:srcRect t="1224" b="5255"/>
          <a:stretch>
            <a:fillRect/>
          </a:stretch>
        </p:blipFill>
        <p:spPr bwMode="auto">
          <a:xfrm>
            <a:off x="933450" y="2016125"/>
            <a:ext cx="7310438"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6616700" y="3943350"/>
            <a:ext cx="569913" cy="234950"/>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cxnSp>
        <p:nvCxnSpPr>
          <p:cNvPr id="11" name="Straight Arrow Connector 10"/>
          <p:cNvCxnSpPr/>
          <p:nvPr/>
        </p:nvCxnSpPr>
        <p:spPr bwMode="auto">
          <a:xfrm rot="5400000" flipH="1" flipV="1">
            <a:off x="6611938" y="4527550"/>
            <a:ext cx="560388" cy="1587"/>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45064" name="TextBox 11"/>
          <p:cNvSpPr txBox="1">
            <a:spLocks noChangeArrowheads="1"/>
          </p:cNvSpPr>
          <p:nvPr/>
        </p:nvSpPr>
        <p:spPr bwMode="auto">
          <a:xfrm>
            <a:off x="6499225" y="4837113"/>
            <a:ext cx="22018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Best choice to reach nodes in 5 except for 5C</a:t>
            </a:r>
          </a:p>
        </p:txBody>
      </p:sp>
      <p:sp>
        <p:nvSpPr>
          <p:cNvPr id="13" name="Rectangle 12"/>
          <p:cNvSpPr/>
          <p:nvPr/>
        </p:nvSpPr>
        <p:spPr bwMode="auto">
          <a:xfrm>
            <a:off x="4602163" y="5746750"/>
            <a:ext cx="569912" cy="236538"/>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cxnSp>
        <p:nvCxnSpPr>
          <p:cNvPr id="14" name="Straight Arrow Connector 13"/>
          <p:cNvCxnSpPr/>
          <p:nvPr/>
        </p:nvCxnSpPr>
        <p:spPr bwMode="auto">
          <a:xfrm rot="10800000" flipV="1">
            <a:off x="5310188" y="5443538"/>
            <a:ext cx="1100137" cy="357187"/>
          </a:xfrm>
          <a:prstGeom prst="straightConnector1">
            <a:avLst/>
          </a:prstGeom>
          <a:solidFill>
            <a:schemeClr val="accent1"/>
          </a:solidFill>
          <a:ln w="19050" cap="flat" cmpd="sng" algn="ctr">
            <a:solidFill>
              <a:schemeClr val="accent3">
                <a:lumMod val="60000"/>
                <a:lumOff val="40000"/>
              </a:schemeClr>
            </a:solidFill>
            <a:prstDash val="dash"/>
            <a:round/>
            <a:headEnd type="none" w="med" len="med"/>
            <a:tailEnd type="arrow"/>
          </a:ln>
          <a:effec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a:ea typeface="宋体" panose="02010600030101010101" pitchFamily="2" charset="-122"/>
              </a:rPr>
              <a:t>Broadcast Routing</a:t>
            </a:r>
          </a:p>
        </p:txBody>
      </p:sp>
      <p:sp>
        <p:nvSpPr>
          <p:cNvPr id="47107" name="Rectangle 3"/>
          <p:cNvSpPr>
            <a:spLocks noGrp="1" noChangeArrowheads="1"/>
          </p:cNvSpPr>
          <p:nvPr>
            <p:ph idx="1"/>
          </p:nvPr>
        </p:nvSpPr>
        <p:spPr/>
        <p:txBody>
          <a:bodyPr/>
          <a:lstStyle/>
          <a:p>
            <a:r>
              <a:rPr lang="en-US" altLang="zh-CN" u="sng">
                <a:ea typeface="宋体" panose="02010600030101010101" pitchFamily="2" charset="-122"/>
              </a:rPr>
              <a:t>Broadcast</a:t>
            </a:r>
            <a:r>
              <a:rPr lang="en-US" altLang="zh-CN">
                <a:ea typeface="宋体" panose="02010600030101010101" pitchFamily="2" charset="-122"/>
              </a:rPr>
              <a:t> sends a packet to all nodes</a:t>
            </a:r>
          </a:p>
          <a:p>
            <a:pPr lvl="1"/>
            <a:r>
              <a:rPr lang="en-US" altLang="zh-CN">
                <a:ea typeface="宋体" panose="02010600030101010101" pitchFamily="2" charset="-122"/>
              </a:rPr>
              <a:t>RPF (Reverse Path Forwarding): send broadcast received on the link to the source out all remaining links</a:t>
            </a:r>
          </a:p>
          <a:p>
            <a:pPr lvl="1"/>
            <a:r>
              <a:rPr lang="en-US" altLang="zh-CN">
                <a:ea typeface="宋体" panose="02010600030101010101" pitchFamily="2" charset="-122"/>
              </a:rPr>
              <a:t>Alternatively, can build and use sink trees at all nodes</a:t>
            </a:r>
          </a:p>
        </p:txBody>
      </p:sp>
      <p:sp>
        <p:nvSpPr>
          <p:cNvPr id="471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47109" name="Picture 2"/>
          <p:cNvPicPr>
            <a:picLocks noChangeAspect="1" noChangeArrowheads="1"/>
          </p:cNvPicPr>
          <p:nvPr/>
        </p:nvPicPr>
        <p:blipFill>
          <a:blip r:embed="rId3">
            <a:extLst>
              <a:ext uri="{28A0092B-C50C-407E-A947-70E740481C1C}">
                <a14:useLocalDpi xmlns:a14="http://schemas.microsoft.com/office/drawing/2010/main" val="0"/>
              </a:ext>
            </a:extLst>
          </a:blip>
          <a:srcRect t="3090" b="12897"/>
          <a:stretch>
            <a:fillRect/>
          </a:stretch>
        </p:blipFill>
        <p:spPr bwMode="auto">
          <a:xfrm>
            <a:off x="433388" y="3167063"/>
            <a:ext cx="8277225"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Box 8"/>
          <p:cNvSpPr txBox="1">
            <a:spLocks noChangeArrowheads="1"/>
          </p:cNvSpPr>
          <p:nvPr/>
        </p:nvSpPr>
        <p:spPr bwMode="auto">
          <a:xfrm>
            <a:off x="1022350" y="5673725"/>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Network</a:t>
            </a:r>
          </a:p>
        </p:txBody>
      </p:sp>
      <p:sp>
        <p:nvSpPr>
          <p:cNvPr id="47111" name="TextBox 9"/>
          <p:cNvSpPr txBox="1">
            <a:spLocks noChangeArrowheads="1"/>
          </p:cNvSpPr>
          <p:nvPr/>
        </p:nvSpPr>
        <p:spPr bwMode="auto">
          <a:xfrm>
            <a:off x="3033713" y="5638800"/>
            <a:ext cx="2600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Sink tree for </a:t>
            </a:r>
            <a:r>
              <a:rPr lang="en-US" altLang="zh-CN" sz="1800" i="1">
                <a:solidFill>
                  <a:srgbClr val="FF2BD8"/>
                </a:solidFill>
                <a:ea typeface="宋体" panose="02010600030101010101" pitchFamily="2" charset="-122"/>
              </a:rPr>
              <a:t>I</a:t>
            </a:r>
            <a:r>
              <a:rPr lang="en-US" altLang="zh-CN" sz="1800">
                <a:solidFill>
                  <a:srgbClr val="FF2BD8"/>
                </a:solidFill>
                <a:ea typeface="宋体" panose="02010600030101010101" pitchFamily="2" charset="-122"/>
              </a:rPr>
              <a:t> is efficient broadcast</a:t>
            </a:r>
            <a:endParaRPr lang="en-US" altLang="zh-CN" sz="1800" i="1">
              <a:solidFill>
                <a:srgbClr val="FF2BD8"/>
              </a:solidFill>
              <a:ea typeface="宋体" panose="02010600030101010101" pitchFamily="2" charset="-122"/>
            </a:endParaRPr>
          </a:p>
        </p:txBody>
      </p:sp>
      <p:sp>
        <p:nvSpPr>
          <p:cNvPr id="47112" name="TextBox 10"/>
          <p:cNvSpPr txBox="1">
            <a:spLocks noChangeArrowheads="1"/>
          </p:cNvSpPr>
          <p:nvPr/>
        </p:nvSpPr>
        <p:spPr bwMode="auto">
          <a:xfrm>
            <a:off x="5880100" y="5664200"/>
            <a:ext cx="2792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RPF from </a:t>
            </a:r>
            <a:r>
              <a:rPr lang="en-US" altLang="zh-CN" sz="1800" i="1">
                <a:solidFill>
                  <a:srgbClr val="FF2BD8"/>
                </a:solidFill>
                <a:ea typeface="宋体" panose="02010600030101010101" pitchFamily="2" charset="-122"/>
              </a:rPr>
              <a:t>I</a:t>
            </a:r>
            <a:r>
              <a:rPr lang="en-US" altLang="zh-CN" sz="1800">
                <a:solidFill>
                  <a:srgbClr val="FF2BD8"/>
                </a:solidFill>
                <a:ea typeface="宋体" panose="02010600030101010101" pitchFamily="2" charset="-122"/>
              </a:rPr>
              <a:t> is larger than sink tree</a:t>
            </a:r>
            <a:endParaRPr lang="en-US" altLang="zh-CN" sz="1800" i="1">
              <a:solidFill>
                <a:srgbClr val="FF2BD8"/>
              </a:solidFill>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zh-CN">
                <a:ea typeface="宋体" panose="02010600030101010101" pitchFamily="2" charset="-122"/>
              </a:rPr>
              <a:t>Multicast Routing (1) – Dense Case</a:t>
            </a:r>
          </a:p>
        </p:txBody>
      </p:sp>
      <p:sp>
        <p:nvSpPr>
          <p:cNvPr id="49155" name="Rectangle 3"/>
          <p:cNvSpPr>
            <a:spLocks noGrp="1" noChangeArrowheads="1"/>
          </p:cNvSpPr>
          <p:nvPr>
            <p:ph idx="1"/>
          </p:nvPr>
        </p:nvSpPr>
        <p:spPr>
          <a:xfrm>
            <a:off x="457200" y="1054100"/>
            <a:ext cx="8229600" cy="4867275"/>
          </a:xfrm>
        </p:spPr>
        <p:txBody>
          <a:bodyPr/>
          <a:lstStyle/>
          <a:p>
            <a:r>
              <a:rPr lang="en-US" altLang="zh-CN" u="sng">
                <a:ea typeface="宋体" panose="02010600030101010101" pitchFamily="2" charset="-122"/>
              </a:rPr>
              <a:t>Multicast</a:t>
            </a:r>
            <a:r>
              <a:rPr lang="en-US" altLang="zh-CN">
                <a:ea typeface="宋体" panose="02010600030101010101" pitchFamily="2" charset="-122"/>
              </a:rPr>
              <a:t> sends to a subset of the nodes called a group</a:t>
            </a:r>
          </a:p>
          <a:p>
            <a:pPr lvl="1"/>
            <a:r>
              <a:rPr lang="en-US" altLang="zh-CN">
                <a:ea typeface="宋体" panose="02010600030101010101" pitchFamily="2" charset="-122"/>
              </a:rPr>
              <a:t>Uses a different tree for each group and source</a:t>
            </a:r>
          </a:p>
          <a:p>
            <a:pPr lvl="1"/>
            <a:endParaRPr lang="en-US" altLang="zh-CN">
              <a:ea typeface="宋体" panose="02010600030101010101" pitchFamily="2" charset="-122"/>
            </a:endParaRPr>
          </a:p>
        </p:txBody>
      </p:sp>
      <p:sp>
        <p:nvSpPr>
          <p:cNvPr id="4915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491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838" y="1922463"/>
            <a:ext cx="6456362"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Box 12"/>
          <p:cNvSpPr txBox="1">
            <a:spLocks noChangeArrowheads="1"/>
          </p:cNvSpPr>
          <p:nvPr/>
        </p:nvSpPr>
        <p:spPr bwMode="auto">
          <a:xfrm>
            <a:off x="1327150" y="3844925"/>
            <a:ext cx="2693988"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Network with groups 1 &amp; 2</a:t>
            </a:r>
          </a:p>
        </p:txBody>
      </p:sp>
      <p:sp>
        <p:nvSpPr>
          <p:cNvPr id="49159" name="TextBox 13"/>
          <p:cNvSpPr txBox="1">
            <a:spLocks noChangeArrowheads="1"/>
          </p:cNvSpPr>
          <p:nvPr/>
        </p:nvSpPr>
        <p:spPr bwMode="auto">
          <a:xfrm>
            <a:off x="5029200" y="3819525"/>
            <a:ext cx="2936875" cy="277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Spanning tree from source S</a:t>
            </a:r>
          </a:p>
        </p:txBody>
      </p:sp>
      <p:sp>
        <p:nvSpPr>
          <p:cNvPr id="49160" name="TextBox 14"/>
          <p:cNvSpPr txBox="1">
            <a:spLocks noChangeArrowheads="1"/>
          </p:cNvSpPr>
          <p:nvPr/>
        </p:nvSpPr>
        <p:spPr bwMode="auto">
          <a:xfrm>
            <a:off x="5240338" y="2054225"/>
            <a:ext cx="153987" cy="277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S</a:t>
            </a:r>
          </a:p>
        </p:txBody>
      </p:sp>
      <p:sp>
        <p:nvSpPr>
          <p:cNvPr id="49161" name="TextBox 15"/>
          <p:cNvSpPr txBox="1">
            <a:spLocks noChangeArrowheads="1"/>
          </p:cNvSpPr>
          <p:nvPr/>
        </p:nvSpPr>
        <p:spPr bwMode="auto">
          <a:xfrm>
            <a:off x="5195888" y="4449763"/>
            <a:ext cx="15398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S</a:t>
            </a:r>
          </a:p>
        </p:txBody>
      </p:sp>
      <p:sp>
        <p:nvSpPr>
          <p:cNvPr id="49162" name="TextBox 16"/>
          <p:cNvSpPr txBox="1">
            <a:spLocks noChangeArrowheads="1"/>
          </p:cNvSpPr>
          <p:nvPr/>
        </p:nvSpPr>
        <p:spPr bwMode="auto">
          <a:xfrm>
            <a:off x="1622425" y="4394200"/>
            <a:ext cx="153988" cy="277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S</a:t>
            </a:r>
          </a:p>
        </p:txBody>
      </p:sp>
      <p:sp>
        <p:nvSpPr>
          <p:cNvPr id="49163" name="TextBox 17"/>
          <p:cNvSpPr txBox="1">
            <a:spLocks noChangeArrowheads="1"/>
          </p:cNvSpPr>
          <p:nvPr/>
        </p:nvSpPr>
        <p:spPr bwMode="auto">
          <a:xfrm>
            <a:off x="1155700" y="6081713"/>
            <a:ext cx="3217863"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Multicast tree from S to group 1</a:t>
            </a:r>
          </a:p>
        </p:txBody>
      </p:sp>
      <p:sp>
        <p:nvSpPr>
          <p:cNvPr id="49164" name="Rectangle 19"/>
          <p:cNvSpPr>
            <a:spLocks noChangeArrowheads="1"/>
          </p:cNvSpPr>
          <p:nvPr/>
        </p:nvSpPr>
        <p:spPr bwMode="auto">
          <a:xfrm>
            <a:off x="6203950" y="6105525"/>
            <a:ext cx="344488" cy="2555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49165" name="TextBox 18"/>
          <p:cNvSpPr txBox="1">
            <a:spLocks noChangeArrowheads="1"/>
          </p:cNvSpPr>
          <p:nvPr/>
        </p:nvSpPr>
        <p:spPr bwMode="auto">
          <a:xfrm>
            <a:off x="4843463" y="6076950"/>
            <a:ext cx="3219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Multicast tree from S to group 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zh-CN">
                <a:ea typeface="宋体" panose="02010600030101010101" pitchFamily="2" charset="-122"/>
              </a:rPr>
              <a:t>Multicast Routing (2) – Sparse Case</a:t>
            </a:r>
          </a:p>
        </p:txBody>
      </p:sp>
      <p:sp>
        <p:nvSpPr>
          <p:cNvPr id="51203" name="Rectangle 3"/>
          <p:cNvSpPr>
            <a:spLocks noGrp="1" noChangeArrowheads="1"/>
          </p:cNvSpPr>
          <p:nvPr>
            <p:ph idx="1"/>
          </p:nvPr>
        </p:nvSpPr>
        <p:spPr/>
        <p:txBody>
          <a:bodyPr/>
          <a:lstStyle/>
          <a:p>
            <a:r>
              <a:rPr lang="en-US" altLang="zh-CN">
                <a:ea typeface="宋体" panose="02010600030101010101" pitchFamily="2" charset="-122"/>
              </a:rPr>
              <a:t>CBT (Core-Based Tree) uses a single tree to multicast</a:t>
            </a:r>
          </a:p>
          <a:p>
            <a:pPr lvl="1"/>
            <a:r>
              <a:rPr lang="en-US" altLang="zh-CN">
                <a:ea typeface="宋体" panose="02010600030101010101" pitchFamily="2" charset="-122"/>
              </a:rPr>
              <a:t>Tree is the sink tree from core node to group members</a:t>
            </a:r>
          </a:p>
          <a:p>
            <a:pPr lvl="1"/>
            <a:r>
              <a:rPr lang="en-US" altLang="zh-CN">
                <a:ea typeface="宋体" panose="02010600030101010101" pitchFamily="2" charset="-122"/>
              </a:rPr>
              <a:t>Multicast heads to the core until it reaches the CBT</a:t>
            </a:r>
          </a:p>
          <a:p>
            <a:r>
              <a:rPr lang="en-US" altLang="zh-CN">
                <a:ea typeface="宋体" panose="02010600030101010101" pitchFamily="2" charset="-122"/>
              </a:rPr>
              <a:t>p 1.</a:t>
            </a:r>
          </a:p>
        </p:txBody>
      </p:sp>
      <p:sp>
        <p:nvSpPr>
          <p:cNvPr id="5120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51205" name="Picture 2"/>
          <p:cNvPicPr>
            <a:picLocks noChangeAspect="1" noChangeArrowheads="1"/>
          </p:cNvPicPr>
          <p:nvPr/>
        </p:nvPicPr>
        <p:blipFill>
          <a:blip r:embed="rId3">
            <a:extLst>
              <a:ext uri="{28A0092B-C50C-407E-A947-70E740481C1C}">
                <a14:useLocalDpi xmlns:a14="http://schemas.microsoft.com/office/drawing/2010/main" val="0"/>
              </a:ext>
            </a:extLst>
          </a:blip>
          <a:srcRect t="5931"/>
          <a:stretch>
            <a:fillRect/>
          </a:stretch>
        </p:blipFill>
        <p:spPr bwMode="auto">
          <a:xfrm>
            <a:off x="552450" y="2643188"/>
            <a:ext cx="8039100"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extBox 8"/>
          <p:cNvSpPr txBox="1">
            <a:spLocks noChangeArrowheads="1"/>
          </p:cNvSpPr>
          <p:nvPr/>
        </p:nvSpPr>
        <p:spPr bwMode="auto">
          <a:xfrm>
            <a:off x="846138" y="5529263"/>
            <a:ext cx="3051175"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Sink tree from core to group 1</a:t>
            </a:r>
          </a:p>
        </p:txBody>
      </p:sp>
      <p:sp>
        <p:nvSpPr>
          <p:cNvPr id="51207" name="TextBox 9"/>
          <p:cNvSpPr txBox="1">
            <a:spLocks noChangeArrowheads="1"/>
          </p:cNvSpPr>
          <p:nvPr/>
        </p:nvSpPr>
        <p:spPr bwMode="auto">
          <a:xfrm>
            <a:off x="4895850" y="5545138"/>
            <a:ext cx="376555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Multicast is send to the core then down when it reaches the sink tree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a:ea typeface="宋体" panose="02010600030101010101" pitchFamily="2" charset="-122"/>
              </a:rPr>
              <a:t>Anycast Routing</a:t>
            </a:r>
          </a:p>
        </p:txBody>
      </p:sp>
      <p:sp>
        <p:nvSpPr>
          <p:cNvPr id="5325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53252" name="Rectangle 3"/>
          <p:cNvSpPr>
            <a:spLocks noGrp="1" noChangeArrowheads="1"/>
          </p:cNvSpPr>
          <p:nvPr>
            <p:ph idx="1"/>
          </p:nvPr>
        </p:nvSpPr>
        <p:spPr>
          <a:xfrm>
            <a:off x="742950" y="1490663"/>
            <a:ext cx="7961313" cy="4598987"/>
          </a:xfrm>
        </p:spPr>
        <p:txBody>
          <a:bodyPr/>
          <a:lstStyle/>
          <a:p>
            <a:r>
              <a:rPr lang="en-US" altLang="zh-CN" u="sng">
                <a:ea typeface="宋体" panose="02010600030101010101" pitchFamily="2" charset="-122"/>
              </a:rPr>
              <a:t>Anycast</a:t>
            </a:r>
            <a:r>
              <a:rPr lang="en-US" altLang="zh-CN">
                <a:ea typeface="宋体" panose="02010600030101010101" pitchFamily="2" charset="-122"/>
              </a:rPr>
              <a:t> sends a packet to one (nearest) group member</a:t>
            </a:r>
          </a:p>
          <a:p>
            <a:pPr lvl="1"/>
            <a:r>
              <a:rPr lang="en-US" altLang="zh-CN">
                <a:ea typeface="宋体" panose="02010600030101010101" pitchFamily="2" charset="-122"/>
              </a:rPr>
              <a:t>Falls out of regular routing with a node in many places </a:t>
            </a:r>
          </a:p>
        </p:txBody>
      </p:sp>
      <p:pic>
        <p:nvPicPr>
          <p:cNvPr id="53253" name="Picture 2"/>
          <p:cNvPicPr>
            <a:picLocks noChangeAspect="1" noChangeArrowheads="1"/>
          </p:cNvPicPr>
          <p:nvPr/>
        </p:nvPicPr>
        <p:blipFill>
          <a:blip r:embed="rId3">
            <a:extLst>
              <a:ext uri="{28A0092B-C50C-407E-A947-70E740481C1C}">
                <a14:useLocalDpi xmlns:a14="http://schemas.microsoft.com/office/drawing/2010/main" val="0"/>
              </a:ext>
            </a:extLst>
          </a:blip>
          <a:srcRect t="6657" b="13373"/>
          <a:stretch>
            <a:fillRect/>
          </a:stretch>
        </p:blipFill>
        <p:spPr bwMode="auto">
          <a:xfrm>
            <a:off x="655638" y="2492375"/>
            <a:ext cx="8088312" cy="272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Box 8"/>
          <p:cNvSpPr txBox="1">
            <a:spLocks noChangeArrowheads="1"/>
          </p:cNvSpPr>
          <p:nvPr/>
        </p:nvSpPr>
        <p:spPr bwMode="auto">
          <a:xfrm>
            <a:off x="1101725" y="5257800"/>
            <a:ext cx="2630488" cy="277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Anycast routes to group 1</a:t>
            </a:r>
          </a:p>
        </p:txBody>
      </p:sp>
      <p:sp>
        <p:nvSpPr>
          <p:cNvPr id="53255" name="TextBox 9"/>
          <p:cNvSpPr txBox="1">
            <a:spLocks noChangeArrowheads="1"/>
          </p:cNvSpPr>
          <p:nvPr/>
        </p:nvSpPr>
        <p:spPr bwMode="auto">
          <a:xfrm>
            <a:off x="5651500" y="5151438"/>
            <a:ext cx="2527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Apparent topology of sink tree to “node” 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a:ea typeface="宋体" panose="02010600030101010101" pitchFamily="2" charset="-122"/>
              </a:rPr>
              <a:t>Routing for Mobile Hosts</a:t>
            </a:r>
          </a:p>
        </p:txBody>
      </p:sp>
      <p:sp>
        <p:nvSpPr>
          <p:cNvPr id="55299" name="Rectangle 3"/>
          <p:cNvSpPr>
            <a:spLocks noGrp="1" noChangeArrowheads="1"/>
          </p:cNvSpPr>
          <p:nvPr>
            <p:ph idx="1"/>
          </p:nvPr>
        </p:nvSpPr>
        <p:spPr>
          <a:xfrm>
            <a:off x="604838" y="1143000"/>
            <a:ext cx="8229600" cy="4867275"/>
          </a:xfrm>
        </p:spPr>
        <p:txBody>
          <a:bodyPr/>
          <a:lstStyle/>
          <a:p>
            <a:r>
              <a:rPr lang="en-US" altLang="zh-CN">
                <a:ea typeface="宋体" panose="02010600030101010101" pitchFamily="2" charset="-122"/>
              </a:rPr>
              <a:t>Mobile hosts can be reached via a home agent</a:t>
            </a:r>
          </a:p>
          <a:p>
            <a:pPr lvl="1"/>
            <a:r>
              <a:rPr lang="en-US" altLang="zh-CN">
                <a:ea typeface="宋体" panose="02010600030101010101" pitchFamily="2" charset="-122"/>
              </a:rPr>
              <a:t>Fixed home agent tunnels packets to reach the mobile host; reply can optimize path for subsequent packets</a:t>
            </a:r>
          </a:p>
          <a:p>
            <a:pPr lvl="1"/>
            <a:r>
              <a:rPr lang="en-US" altLang="zh-CN">
                <a:ea typeface="宋体" panose="02010600030101010101" pitchFamily="2" charset="-122"/>
              </a:rPr>
              <a:t>No changes to routers or fixed hosts</a:t>
            </a:r>
          </a:p>
        </p:txBody>
      </p:sp>
      <p:sp>
        <p:nvSpPr>
          <p:cNvPr id="553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55301" name="Picture 2"/>
          <p:cNvPicPr>
            <a:picLocks noChangeAspect="1" noChangeArrowheads="1"/>
          </p:cNvPicPr>
          <p:nvPr/>
        </p:nvPicPr>
        <p:blipFill>
          <a:blip r:embed="rId3">
            <a:extLst>
              <a:ext uri="{28A0092B-C50C-407E-A947-70E740481C1C}">
                <a14:useLocalDpi xmlns:a14="http://schemas.microsoft.com/office/drawing/2010/main" val="0"/>
              </a:ext>
            </a:extLst>
          </a:blip>
          <a:srcRect r="2814"/>
          <a:stretch>
            <a:fillRect/>
          </a:stretch>
        </p:blipFill>
        <p:spPr bwMode="auto">
          <a:xfrm>
            <a:off x="1031875" y="2892425"/>
            <a:ext cx="7069138"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zh-CN">
                <a:ea typeface="宋体" panose="02010600030101010101" pitchFamily="2" charset="-122"/>
              </a:rPr>
              <a:t>Routing in Ad Hoc Networks</a:t>
            </a:r>
          </a:p>
        </p:txBody>
      </p:sp>
      <p:sp>
        <p:nvSpPr>
          <p:cNvPr id="57347" name="Content Placeholder 2"/>
          <p:cNvSpPr>
            <a:spLocks noGrp="1"/>
          </p:cNvSpPr>
          <p:nvPr>
            <p:ph idx="1"/>
          </p:nvPr>
        </p:nvSpPr>
        <p:spPr>
          <a:xfrm>
            <a:off x="457200" y="1393825"/>
            <a:ext cx="8229600" cy="4867275"/>
          </a:xfrm>
        </p:spPr>
        <p:txBody>
          <a:bodyPr/>
          <a:lstStyle/>
          <a:p>
            <a:r>
              <a:rPr lang="en-US" altLang="zh-CN">
                <a:ea typeface="宋体" panose="02010600030101010101" pitchFamily="2" charset="-122"/>
              </a:rPr>
              <a:t>The network topology changes as wireless nodes move</a:t>
            </a:r>
          </a:p>
          <a:p>
            <a:pPr lvl="1"/>
            <a:r>
              <a:rPr lang="en-US" altLang="zh-CN">
                <a:ea typeface="宋体" panose="02010600030101010101" pitchFamily="2" charset="-122"/>
              </a:rPr>
              <a:t>Routes are often made on demand, e.g., AODV (below) </a:t>
            </a:r>
          </a:p>
        </p:txBody>
      </p:sp>
      <p:sp>
        <p:nvSpPr>
          <p:cNvPr id="5734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57349" name="Picture 2"/>
          <p:cNvPicPr>
            <a:picLocks noChangeAspect="1" noChangeArrowheads="1"/>
          </p:cNvPicPr>
          <p:nvPr/>
        </p:nvPicPr>
        <p:blipFill>
          <a:blip r:embed="rId2">
            <a:extLst>
              <a:ext uri="{28A0092B-C50C-407E-A947-70E740481C1C}">
                <a14:useLocalDpi xmlns:a14="http://schemas.microsoft.com/office/drawing/2010/main" val="0"/>
              </a:ext>
            </a:extLst>
          </a:blip>
          <a:srcRect t="2715" b="18369"/>
          <a:stretch>
            <a:fillRect/>
          </a:stretch>
        </p:blipFill>
        <p:spPr bwMode="auto">
          <a:xfrm>
            <a:off x="749300" y="2538413"/>
            <a:ext cx="7645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Box 9"/>
          <p:cNvSpPr txBox="1">
            <a:spLocks noChangeArrowheads="1"/>
          </p:cNvSpPr>
          <p:nvPr/>
        </p:nvSpPr>
        <p:spPr bwMode="auto">
          <a:xfrm>
            <a:off x="2933700" y="5311775"/>
            <a:ext cx="1995488"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i="1">
                <a:solidFill>
                  <a:srgbClr val="FF2BD8"/>
                </a:solidFill>
                <a:ea typeface="宋体" panose="02010600030101010101" pitchFamily="2" charset="-122"/>
              </a:rPr>
              <a:t>A</a:t>
            </a:r>
            <a:r>
              <a:rPr lang="en-US" altLang="zh-CN" sz="1800">
                <a:solidFill>
                  <a:srgbClr val="FF2BD8"/>
                </a:solidFill>
                <a:ea typeface="宋体" panose="02010600030101010101" pitchFamily="2" charset="-122"/>
              </a:rPr>
              <a:t>’s broadcast reaches </a:t>
            </a:r>
            <a:r>
              <a:rPr lang="en-US" altLang="zh-CN" sz="1800" i="1">
                <a:solidFill>
                  <a:srgbClr val="FF2BD8"/>
                </a:solidFill>
                <a:ea typeface="宋体" panose="02010600030101010101" pitchFamily="2" charset="-122"/>
              </a:rPr>
              <a:t>B</a:t>
            </a:r>
            <a:r>
              <a:rPr lang="en-US" altLang="zh-CN" sz="1800">
                <a:solidFill>
                  <a:srgbClr val="FF2BD8"/>
                </a:solidFill>
                <a:ea typeface="宋体" panose="02010600030101010101" pitchFamily="2" charset="-122"/>
              </a:rPr>
              <a:t> &amp; </a:t>
            </a:r>
            <a:r>
              <a:rPr lang="en-US" altLang="zh-CN" sz="1800" i="1">
                <a:solidFill>
                  <a:srgbClr val="FF2BD8"/>
                </a:solidFill>
                <a:ea typeface="宋体" panose="02010600030101010101" pitchFamily="2" charset="-122"/>
              </a:rPr>
              <a:t>D</a:t>
            </a:r>
          </a:p>
        </p:txBody>
      </p:sp>
      <p:sp>
        <p:nvSpPr>
          <p:cNvPr id="57351" name="TextBox 10"/>
          <p:cNvSpPr txBox="1">
            <a:spLocks noChangeArrowheads="1"/>
          </p:cNvSpPr>
          <p:nvPr/>
        </p:nvSpPr>
        <p:spPr bwMode="auto">
          <a:xfrm>
            <a:off x="4913313" y="5314950"/>
            <a:ext cx="1608137"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i="1">
                <a:solidFill>
                  <a:srgbClr val="FF2BD8"/>
                </a:solidFill>
                <a:ea typeface="宋体" panose="02010600030101010101" pitchFamily="2" charset="-122"/>
              </a:rPr>
              <a:t>B</a:t>
            </a:r>
            <a:r>
              <a:rPr lang="en-US" altLang="zh-CN" sz="1800">
                <a:solidFill>
                  <a:srgbClr val="FF2BD8"/>
                </a:solidFill>
                <a:ea typeface="宋体" panose="02010600030101010101" pitchFamily="2" charset="-122"/>
              </a:rPr>
              <a:t>’s and </a:t>
            </a:r>
            <a:r>
              <a:rPr lang="en-US" altLang="zh-CN" sz="1800" i="1">
                <a:solidFill>
                  <a:srgbClr val="FF2BD8"/>
                </a:solidFill>
                <a:ea typeface="宋体" panose="02010600030101010101" pitchFamily="2" charset="-122"/>
              </a:rPr>
              <a:t>D</a:t>
            </a:r>
            <a:r>
              <a:rPr lang="en-US" altLang="zh-CN" sz="1800">
                <a:solidFill>
                  <a:srgbClr val="FF2BD8"/>
                </a:solidFill>
                <a:ea typeface="宋体" panose="02010600030101010101" pitchFamily="2" charset="-122"/>
              </a:rPr>
              <a:t>’s broadcast reach </a:t>
            </a:r>
            <a:r>
              <a:rPr lang="en-US" altLang="zh-CN" sz="1800" i="1">
                <a:solidFill>
                  <a:srgbClr val="FF2BD8"/>
                </a:solidFill>
                <a:ea typeface="宋体" panose="02010600030101010101" pitchFamily="2" charset="-122"/>
              </a:rPr>
              <a:t>C, F</a:t>
            </a:r>
            <a:r>
              <a:rPr lang="en-US" altLang="zh-CN" sz="1800">
                <a:solidFill>
                  <a:srgbClr val="FF2BD8"/>
                </a:solidFill>
                <a:ea typeface="宋体" panose="02010600030101010101" pitchFamily="2" charset="-122"/>
              </a:rPr>
              <a:t> &amp; </a:t>
            </a:r>
            <a:r>
              <a:rPr lang="en-US" altLang="zh-CN" sz="1800" i="1">
                <a:solidFill>
                  <a:srgbClr val="FF2BD8"/>
                </a:solidFill>
                <a:ea typeface="宋体" panose="02010600030101010101" pitchFamily="2" charset="-122"/>
              </a:rPr>
              <a:t>G</a:t>
            </a:r>
          </a:p>
        </p:txBody>
      </p:sp>
      <p:sp>
        <p:nvSpPr>
          <p:cNvPr id="57352" name="TextBox 12"/>
          <p:cNvSpPr txBox="1">
            <a:spLocks noChangeArrowheads="1"/>
          </p:cNvSpPr>
          <p:nvPr/>
        </p:nvSpPr>
        <p:spPr bwMode="auto">
          <a:xfrm>
            <a:off x="6767513" y="5291138"/>
            <a:ext cx="1633537"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i="1">
                <a:solidFill>
                  <a:srgbClr val="FF2BD8"/>
                </a:solidFill>
                <a:ea typeface="宋体" panose="02010600030101010101" pitchFamily="2" charset="-122"/>
              </a:rPr>
              <a:t>C</a:t>
            </a:r>
            <a:r>
              <a:rPr lang="en-US" altLang="zh-CN" sz="1800">
                <a:solidFill>
                  <a:srgbClr val="FF2BD8"/>
                </a:solidFill>
                <a:ea typeface="宋体" panose="02010600030101010101" pitchFamily="2" charset="-122"/>
              </a:rPr>
              <a:t>’s, </a:t>
            </a:r>
            <a:r>
              <a:rPr lang="en-US" altLang="zh-CN" sz="1800" i="1">
                <a:solidFill>
                  <a:srgbClr val="FF2BD8"/>
                </a:solidFill>
                <a:ea typeface="宋体" panose="02010600030101010101" pitchFamily="2" charset="-122"/>
              </a:rPr>
              <a:t>F</a:t>
            </a:r>
            <a:r>
              <a:rPr lang="en-US" altLang="zh-CN" sz="1800">
                <a:solidFill>
                  <a:srgbClr val="FF2BD8"/>
                </a:solidFill>
                <a:ea typeface="宋体" panose="02010600030101010101" pitchFamily="2" charset="-122"/>
              </a:rPr>
              <a:t>’s and </a:t>
            </a:r>
            <a:r>
              <a:rPr lang="en-US" altLang="zh-CN" sz="1800" i="1">
                <a:solidFill>
                  <a:srgbClr val="FF2BD8"/>
                </a:solidFill>
                <a:ea typeface="宋体" panose="02010600030101010101" pitchFamily="2" charset="-122"/>
              </a:rPr>
              <a:t>G</a:t>
            </a:r>
            <a:r>
              <a:rPr lang="en-US" altLang="zh-CN" sz="1800">
                <a:solidFill>
                  <a:srgbClr val="FF2BD8"/>
                </a:solidFill>
                <a:ea typeface="宋体" panose="02010600030101010101" pitchFamily="2" charset="-122"/>
              </a:rPr>
              <a:t>’s broadcast reach </a:t>
            </a:r>
            <a:r>
              <a:rPr lang="en-US" altLang="zh-CN" sz="1800" i="1">
                <a:solidFill>
                  <a:srgbClr val="FF2BD8"/>
                </a:solidFill>
                <a:ea typeface="宋体" panose="02010600030101010101" pitchFamily="2" charset="-122"/>
              </a:rPr>
              <a:t>H </a:t>
            </a:r>
            <a:r>
              <a:rPr lang="en-US" altLang="zh-CN" sz="1800">
                <a:solidFill>
                  <a:srgbClr val="FF2BD8"/>
                </a:solidFill>
                <a:ea typeface="宋体" panose="02010600030101010101" pitchFamily="2" charset="-122"/>
              </a:rPr>
              <a:t>&amp; </a:t>
            </a:r>
            <a:r>
              <a:rPr lang="en-US" altLang="zh-CN" sz="1800" i="1">
                <a:solidFill>
                  <a:srgbClr val="FF2BD8"/>
                </a:solidFill>
                <a:ea typeface="宋体" panose="02010600030101010101" pitchFamily="2" charset="-122"/>
              </a:rPr>
              <a:t>I</a:t>
            </a:r>
            <a:r>
              <a:rPr lang="en-US" altLang="zh-CN" sz="1800">
                <a:solidFill>
                  <a:srgbClr val="FF2BD8"/>
                </a:solidFill>
                <a:ea typeface="宋体" panose="02010600030101010101" pitchFamily="2" charset="-122"/>
              </a:rPr>
              <a:t> </a:t>
            </a:r>
            <a:endParaRPr lang="en-US" altLang="zh-CN" sz="1800" i="1">
              <a:solidFill>
                <a:srgbClr val="FF2BD8"/>
              </a:solidFill>
              <a:ea typeface="宋体" panose="02010600030101010101" pitchFamily="2" charset="-122"/>
            </a:endParaRPr>
          </a:p>
        </p:txBody>
      </p:sp>
      <p:sp>
        <p:nvSpPr>
          <p:cNvPr id="57353" name="TextBox 13"/>
          <p:cNvSpPr txBox="1">
            <a:spLocks noChangeArrowheads="1"/>
          </p:cNvSpPr>
          <p:nvPr/>
        </p:nvSpPr>
        <p:spPr bwMode="auto">
          <a:xfrm>
            <a:off x="1016000" y="5313363"/>
            <a:ext cx="155575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i="1">
                <a:solidFill>
                  <a:srgbClr val="FF2BD8"/>
                </a:solidFill>
                <a:ea typeface="宋体" panose="02010600030101010101" pitchFamily="2" charset="-122"/>
              </a:rPr>
              <a:t>A</a:t>
            </a:r>
            <a:r>
              <a:rPr lang="en-US" altLang="zh-CN" sz="1800">
                <a:solidFill>
                  <a:srgbClr val="FF2BD8"/>
                </a:solidFill>
                <a:ea typeface="宋体" panose="02010600030101010101" pitchFamily="2" charset="-122"/>
              </a:rPr>
              <a:t>’s starts to find route to </a:t>
            </a:r>
            <a:r>
              <a:rPr lang="en-US" altLang="zh-CN" sz="1800" i="1">
                <a:solidFill>
                  <a:srgbClr val="FF2BD8"/>
                </a:solidFill>
                <a:ea typeface="宋体" panose="02010600030101010101" pitchFamily="2" charset="-122"/>
              </a:rPr>
              <a:t>I</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676275"/>
            <a:ext cx="9144000" cy="1143000"/>
          </a:xfrm>
        </p:spPr>
        <p:txBody>
          <a:bodyPr/>
          <a:lstStyle/>
          <a:p>
            <a:r>
              <a:rPr lang="en-US" altLang="zh-CN">
                <a:ea typeface="宋体" panose="02010600030101010101" pitchFamily="2" charset="-122"/>
              </a:rPr>
              <a:t>Network Layer</a:t>
            </a:r>
            <a:br>
              <a:rPr lang="en-US" altLang="zh-CN">
                <a:ea typeface="宋体" panose="02010600030101010101" pitchFamily="2" charset="-122"/>
              </a:rPr>
            </a:br>
            <a:r>
              <a:rPr lang="en-US" altLang="zh-CN" sz="2400">
                <a:solidFill>
                  <a:srgbClr val="7F7F7F"/>
                </a:solidFill>
                <a:ea typeface="宋体" panose="02010600030101010101" pitchFamily="2" charset="-122"/>
              </a:rPr>
              <a:t>Chapter 5</a:t>
            </a:r>
            <a:endParaRPr lang="en-US" altLang="zh-CN">
              <a:ea typeface="宋体" panose="02010600030101010101" pitchFamily="2" charset="-122"/>
            </a:endParaRPr>
          </a:p>
        </p:txBody>
      </p:sp>
      <p:sp>
        <p:nvSpPr>
          <p:cNvPr id="9219"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220" name="Subtitle 2"/>
          <p:cNvSpPr>
            <a:spLocks noGrp="1"/>
          </p:cNvSpPr>
          <p:nvPr>
            <p:ph idx="1"/>
          </p:nvPr>
        </p:nvSpPr>
        <p:spPr>
          <a:xfrm>
            <a:off x="1257300" y="1990725"/>
            <a:ext cx="6686550" cy="4019550"/>
          </a:xfrm>
        </p:spPr>
        <p:txBody>
          <a:bodyPr/>
          <a:lstStyle/>
          <a:p>
            <a:pPr lvl="1"/>
            <a:r>
              <a:rPr lang="en-US" altLang="zh-CN" dirty="0">
                <a:ea typeface="宋体" panose="02010600030101010101" pitchFamily="2" charset="-122"/>
              </a:rPr>
              <a:t>Design Issues</a:t>
            </a:r>
          </a:p>
          <a:p>
            <a:pPr lvl="1"/>
            <a:r>
              <a:rPr lang="en-US" altLang="zh-CN" dirty="0">
                <a:ea typeface="宋体" panose="02010600030101010101" pitchFamily="2" charset="-122"/>
              </a:rPr>
              <a:t>Routing Algorithms</a:t>
            </a:r>
          </a:p>
          <a:p>
            <a:pPr lvl="1"/>
            <a:r>
              <a:rPr lang="en-US" altLang="zh-CN" dirty="0">
                <a:ea typeface="宋体" panose="02010600030101010101" pitchFamily="2" charset="-122"/>
              </a:rPr>
              <a:t>Congestion Control</a:t>
            </a:r>
          </a:p>
          <a:p>
            <a:pPr lvl="1"/>
            <a:r>
              <a:rPr lang="en-US" altLang="zh-CN" dirty="0">
                <a:ea typeface="宋体" panose="02010600030101010101" pitchFamily="2" charset="-122"/>
              </a:rPr>
              <a:t>Quality of Service</a:t>
            </a:r>
          </a:p>
          <a:p>
            <a:pPr lvl="1"/>
            <a:r>
              <a:rPr lang="en-US" altLang="zh-CN" dirty="0">
                <a:ea typeface="宋体" panose="02010600030101010101" pitchFamily="2" charset="-122"/>
              </a:rPr>
              <a:t>Internetworking</a:t>
            </a:r>
          </a:p>
          <a:p>
            <a:pPr lvl="1"/>
            <a:r>
              <a:rPr lang="en-US" altLang="zh-CN" dirty="0">
                <a:ea typeface="宋体" panose="02010600030101010101" pitchFamily="2" charset="-122"/>
              </a:rPr>
              <a:t>Network Layer of the Internet</a:t>
            </a:r>
          </a:p>
        </p:txBody>
      </p:sp>
    </p:spTree>
    <p:extLst>
      <p:ext uri="{BB962C8B-B14F-4D97-AF65-F5344CB8AC3E}">
        <p14:creationId xmlns:p14="http://schemas.microsoft.com/office/powerpoint/2010/main" val="1565309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CN">
                <a:ea typeface="宋体" panose="02010600030101010101" pitchFamily="2" charset="-122"/>
              </a:rPr>
              <a:t>The Network Layer</a:t>
            </a:r>
          </a:p>
        </p:txBody>
      </p:sp>
      <p:sp>
        <p:nvSpPr>
          <p:cNvPr id="1126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1268" name="Content Placeholder 2"/>
          <p:cNvSpPr>
            <a:spLocks noGrp="1"/>
          </p:cNvSpPr>
          <p:nvPr>
            <p:ph idx="1"/>
          </p:nvPr>
        </p:nvSpPr>
        <p:spPr>
          <a:xfrm>
            <a:off x="1381125" y="2390775"/>
            <a:ext cx="5076825" cy="4019550"/>
          </a:xfrm>
        </p:spPr>
        <p:txBody>
          <a:bodyPr/>
          <a:lstStyle/>
          <a:p>
            <a:r>
              <a:rPr lang="en-US" altLang="zh-CN">
                <a:ea typeface="宋体" panose="02010600030101010101" pitchFamily="2" charset="-122"/>
              </a:rPr>
              <a:t>Responsible for delivering packets between endpoints over multiple links</a:t>
            </a:r>
          </a:p>
        </p:txBody>
      </p:sp>
      <p:grpSp>
        <p:nvGrpSpPr>
          <p:cNvPr id="11269" name="Group 26"/>
          <p:cNvGrpSpPr>
            <a:grpSpLocks/>
          </p:cNvGrpSpPr>
          <p:nvPr/>
        </p:nvGrpSpPr>
        <p:grpSpPr bwMode="auto">
          <a:xfrm>
            <a:off x="6753225" y="2257425"/>
            <a:ext cx="1466850" cy="1930400"/>
            <a:chOff x="6753225" y="2638425"/>
            <a:chExt cx="1466850" cy="1930400"/>
          </a:xfrm>
        </p:grpSpPr>
        <p:sp>
          <p:nvSpPr>
            <p:cNvPr id="11270" name="Rectangle 4"/>
            <p:cNvSpPr>
              <a:spLocks noChangeArrowheads="1"/>
            </p:cNvSpPr>
            <p:nvPr/>
          </p:nvSpPr>
          <p:spPr bwMode="auto">
            <a:xfrm>
              <a:off x="6753225" y="4187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1" name="Rectangle 5"/>
            <p:cNvSpPr>
              <a:spLocks noChangeArrowheads="1"/>
            </p:cNvSpPr>
            <p:nvPr/>
          </p:nvSpPr>
          <p:spPr bwMode="auto">
            <a:xfrm>
              <a:off x="6753225" y="3806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2" name="Rectangle 6"/>
            <p:cNvSpPr>
              <a:spLocks noChangeArrowheads="1"/>
            </p:cNvSpPr>
            <p:nvPr/>
          </p:nvSpPr>
          <p:spPr bwMode="auto">
            <a:xfrm>
              <a:off x="6753225" y="3416300"/>
              <a:ext cx="1447800" cy="381000"/>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3"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4" name="Rectangle 10"/>
            <p:cNvSpPr>
              <a:spLocks noChangeArrowheads="1"/>
            </p:cNvSpPr>
            <p:nvPr/>
          </p:nvSpPr>
          <p:spPr bwMode="auto">
            <a:xfrm>
              <a:off x="6753225" y="265747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5"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11276"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11277"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11278"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p>
          </p:txBody>
        </p:sp>
        <p:sp>
          <p:nvSpPr>
            <p:cNvPr id="11279"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grpSp>
    </p:spTree>
    <p:extLst>
      <p:ext uri="{BB962C8B-B14F-4D97-AF65-F5344CB8AC3E}">
        <p14:creationId xmlns:p14="http://schemas.microsoft.com/office/powerpoint/2010/main" val="360427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Connectionless &amp; connection-oriented service </a:t>
            </a:r>
            <a:endParaRPr lang="zh-CN" altLang="en-US" dirty="0"/>
          </a:p>
        </p:txBody>
      </p:sp>
      <p:sp>
        <p:nvSpPr>
          <p:cNvPr id="3" name="内容占位符 2"/>
          <p:cNvSpPr>
            <a:spLocks noGrp="1"/>
          </p:cNvSpPr>
          <p:nvPr>
            <p:ph idx="1"/>
          </p:nvPr>
        </p:nvSpPr>
        <p:spPr>
          <a:xfrm>
            <a:off x="220718" y="1166648"/>
            <a:ext cx="8702564" cy="4867275"/>
          </a:xfrm>
        </p:spPr>
        <p:txBody>
          <a:bodyPr/>
          <a:lstStyle/>
          <a:p>
            <a:pPr marL="342900" indent="-342900">
              <a:buFont typeface="Arial" panose="020B0604020202020204" pitchFamily="34" charset="0"/>
              <a:buChar char="•"/>
            </a:pPr>
            <a:r>
              <a:rPr lang="en-US" altLang="zh-CN" dirty="0"/>
              <a:t>Connectionless service </a:t>
            </a:r>
          </a:p>
          <a:p>
            <a:pPr marL="800100" lvl="1" indent="-342900"/>
            <a:r>
              <a:rPr lang="en-US" altLang="zh-CN" sz="2000" dirty="0"/>
              <a:t>each packet is treated independently </a:t>
            </a:r>
          </a:p>
          <a:p>
            <a:pPr marL="800100" lvl="1" indent="-342900"/>
            <a:r>
              <a:rPr lang="en-US" altLang="zh-CN" sz="2000" dirty="0"/>
              <a:t>the network layer is only responsible for delivery of packets from the source to the destination</a:t>
            </a:r>
          </a:p>
          <a:p>
            <a:pPr marL="800100" lvl="1" indent="-342900"/>
            <a:r>
              <a:rPr lang="en-US" altLang="zh-CN" sz="2000" dirty="0"/>
              <a:t>the packets in a message may or may not travel the same path to their destination.</a:t>
            </a:r>
          </a:p>
          <a:p>
            <a:pPr marL="342900" indent="-342900">
              <a:buFont typeface="Arial" panose="020B0604020202020204" pitchFamily="34" charset="0"/>
              <a:buChar char="•"/>
            </a:pPr>
            <a:r>
              <a:rPr lang="en-US" altLang="zh-CN" dirty="0"/>
              <a:t>Connection-oriented service </a:t>
            </a:r>
          </a:p>
          <a:p>
            <a:pPr marL="800100" lvl="1" indent="-342900"/>
            <a:r>
              <a:rPr lang="en-US" altLang="zh-CN" sz="2000" dirty="0"/>
              <a:t>Before all datagrams in a message can be sent, a virtual connection should be set up to define the path for the datagrams. </a:t>
            </a:r>
          </a:p>
          <a:p>
            <a:pPr marL="800100" lvl="1" indent="-342900"/>
            <a:r>
              <a:rPr lang="en-US" altLang="zh-CN" sz="2000" dirty="0"/>
              <a:t>After connection setup, the datagrams can all follow the same path. </a:t>
            </a:r>
          </a:p>
          <a:p>
            <a:pPr marL="800100" lvl="1" indent="-342900"/>
            <a:r>
              <a:rPr lang="en-US" altLang="zh-CN" sz="2000" dirty="0"/>
              <a:t>The packet contain the source and destination addresses, also a flow label, a virtual circuit identifier that defines the virtual path the packet should follow.</a:t>
            </a:r>
          </a:p>
        </p:txBody>
      </p:sp>
      <p:sp>
        <p:nvSpPr>
          <p:cNvPr id="4" name="页脚占位符 3"/>
          <p:cNvSpPr>
            <a:spLocks noGrp="1"/>
          </p:cNvSpPr>
          <p:nvPr>
            <p:ph type="ftr" sz="quarter" idx="11"/>
          </p:nvPr>
        </p:nvSpPr>
        <p:spPr/>
        <p:txBody>
          <a:body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2017241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Network Performance</a:t>
            </a:r>
            <a:endParaRPr lang="zh-CN" altLang="en-US" dirty="0"/>
          </a:p>
        </p:txBody>
      </p:sp>
      <p:sp>
        <p:nvSpPr>
          <p:cNvPr id="3" name="内容占位符 2"/>
          <p:cNvSpPr>
            <a:spLocks noGrp="1"/>
          </p:cNvSpPr>
          <p:nvPr>
            <p:ph idx="1"/>
          </p:nvPr>
        </p:nvSpPr>
        <p:spPr/>
        <p:txBody>
          <a:bodyPr/>
          <a:lstStyle/>
          <a:p>
            <a:r>
              <a:rPr lang="en-US" altLang="zh-CN" dirty="0"/>
              <a:t>The performance of a network can be measured in terms of </a:t>
            </a:r>
            <a:r>
              <a:rPr lang="en-US" altLang="zh-CN" b="1" i="1" dirty="0">
                <a:solidFill>
                  <a:srgbClr val="0000FF"/>
                </a:solidFill>
              </a:rPr>
              <a:t>delay</a:t>
            </a:r>
            <a:r>
              <a:rPr lang="en-US" altLang="zh-CN" dirty="0"/>
              <a:t>, </a:t>
            </a:r>
            <a:r>
              <a:rPr lang="en-US" altLang="zh-CN" b="1" i="1" dirty="0">
                <a:solidFill>
                  <a:srgbClr val="0000FF"/>
                </a:solidFill>
              </a:rPr>
              <a:t>throughput</a:t>
            </a:r>
            <a:r>
              <a:rPr lang="en-US" altLang="zh-CN" dirty="0"/>
              <a:t>, and </a:t>
            </a:r>
            <a:r>
              <a:rPr lang="en-US" altLang="zh-CN" b="1" i="1" dirty="0">
                <a:solidFill>
                  <a:srgbClr val="0000FF"/>
                </a:solidFill>
              </a:rPr>
              <a:t>packet loss</a:t>
            </a:r>
            <a:r>
              <a:rPr lang="en-US" altLang="zh-CN" dirty="0"/>
              <a:t>.</a:t>
            </a:r>
          </a:p>
          <a:p>
            <a:pPr marL="342900" indent="-342900">
              <a:buFont typeface="Arial" panose="020B0604020202020204" pitchFamily="34" charset="0"/>
              <a:buChar char="•"/>
            </a:pPr>
            <a:r>
              <a:rPr lang="en-US" altLang="zh-CN" dirty="0"/>
              <a:t>Delay: transmission delay, propagation delay, processing delay, and queuing delay.</a:t>
            </a:r>
          </a:p>
          <a:p>
            <a:pPr marL="342900" indent="-342900">
              <a:buFont typeface="Arial" panose="020B0604020202020204" pitchFamily="34" charset="0"/>
              <a:buChar char="•"/>
            </a:pPr>
            <a:r>
              <a:rPr lang="en-US" altLang="zh-CN" dirty="0"/>
              <a:t>Throughput at any point in a network: the number of bits passing through the point in a second, i.e., the transmission rate of data at that point. </a:t>
            </a:r>
          </a:p>
          <a:p>
            <a:pPr marL="342900" indent="-342900">
              <a:buFont typeface="Arial" panose="020B0604020202020204" pitchFamily="34" charset="0"/>
              <a:buChar char="•"/>
            </a:pPr>
            <a:r>
              <a:rPr lang="en-US" altLang="zh-CN" dirty="0"/>
              <a:t>Packet loss: the number of packets lost during transmission. </a:t>
            </a:r>
          </a:p>
          <a:p>
            <a:pPr marL="342900" indent="-342900">
              <a:buFont typeface="Arial" panose="020B0604020202020204" pitchFamily="34" charset="0"/>
              <a:buChar char="•"/>
            </a:pPr>
            <a:endParaRPr lang="en-US" altLang="zh-CN" dirty="0"/>
          </a:p>
        </p:txBody>
      </p:sp>
      <p:sp>
        <p:nvSpPr>
          <p:cNvPr id="4" name="页脚占位符 3"/>
          <p:cNvSpPr>
            <a:spLocks noGrp="1"/>
          </p:cNvSpPr>
          <p:nvPr>
            <p:ph type="ftr" sz="quarter" idx="11"/>
          </p:nvPr>
        </p:nvSpPr>
        <p:spPr/>
        <p:txBody>
          <a:bodyPr/>
          <a:lstStyle/>
          <a:p>
            <a:pPr>
              <a:defRPr/>
            </a:pPr>
            <a:r>
              <a:rPr lang="en-US" altLang="zh-CN"/>
              <a:t>Computer Networks, Chapter 5 The Network Layer</a:t>
            </a:r>
            <a:endParaRPr lang="en-US" altLang="zh-CN" i="0" dirty="0"/>
          </a:p>
        </p:txBody>
      </p:sp>
      <p:sp>
        <p:nvSpPr>
          <p:cNvPr id="6" name="矩形 5"/>
          <p:cNvSpPr/>
          <p:nvPr/>
        </p:nvSpPr>
        <p:spPr>
          <a:xfrm>
            <a:off x="173421" y="5548610"/>
            <a:ext cx="8812924" cy="461665"/>
          </a:xfrm>
          <a:prstGeom prst="rect">
            <a:avLst/>
          </a:prstGeom>
        </p:spPr>
        <p:txBody>
          <a:bodyPr wrap="square">
            <a:spAutoFit/>
          </a:bodyPr>
          <a:lstStyle/>
          <a:p>
            <a:r>
              <a:rPr lang="en-US" altLang="zh-CN" sz="2400" dirty="0">
                <a:solidFill>
                  <a:srgbClr val="0000FF"/>
                </a:solidFill>
              </a:rPr>
              <a:t>Congestion control is a mechanism for improving performance. </a:t>
            </a:r>
          </a:p>
        </p:txBody>
      </p:sp>
    </p:spTree>
    <p:extLst>
      <p:ext uri="{BB962C8B-B14F-4D97-AF65-F5344CB8AC3E}">
        <p14:creationId xmlns:p14="http://schemas.microsoft.com/office/powerpoint/2010/main" val="4230356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a:ea typeface="宋体" panose="02010600030101010101" pitchFamily="2" charset="-122"/>
              </a:rPr>
              <a:t>Congestion Control (1)</a:t>
            </a:r>
          </a:p>
        </p:txBody>
      </p:sp>
      <p:sp>
        <p:nvSpPr>
          <p:cNvPr id="5837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58372" name="Rectangle 3"/>
          <p:cNvSpPr>
            <a:spLocks noGrp="1" noChangeArrowheads="1"/>
          </p:cNvSpPr>
          <p:nvPr>
            <p:ph idx="1"/>
          </p:nvPr>
        </p:nvSpPr>
        <p:spPr>
          <a:xfrm>
            <a:off x="1381125" y="1803400"/>
            <a:ext cx="7315200" cy="4019550"/>
          </a:xfrm>
        </p:spPr>
        <p:txBody>
          <a:bodyPr/>
          <a:lstStyle/>
          <a:p>
            <a:r>
              <a:rPr lang="en-US" altLang="zh-CN">
                <a:ea typeface="宋体" panose="02010600030101010101" pitchFamily="2" charset="-122"/>
              </a:rPr>
              <a:t>Handling congestion is the responsibility of the Network and Transport layers working together</a:t>
            </a:r>
          </a:p>
          <a:p>
            <a:pPr lvl="2"/>
            <a:r>
              <a:rPr lang="en-US" altLang="zh-CN">
                <a:ea typeface="宋体" panose="02010600030101010101" pitchFamily="2" charset="-122"/>
              </a:rPr>
              <a:t>We look at the Network portion here</a:t>
            </a:r>
          </a:p>
          <a:p>
            <a:pPr lvl="1">
              <a:buFont typeface="Arial" panose="020B0604020202020204" pitchFamily="34" charset="0"/>
              <a:buNone/>
            </a:pPr>
            <a:endParaRPr lang="en-US" altLang="zh-CN">
              <a:ea typeface="宋体" panose="02010600030101010101" pitchFamily="2" charset="-122"/>
            </a:endParaRPr>
          </a:p>
          <a:p>
            <a:pPr lvl="1"/>
            <a:r>
              <a:rPr lang="en-US" altLang="zh-CN">
                <a:ea typeface="宋体" panose="02010600030101010101" pitchFamily="2" charset="-122"/>
              </a:rPr>
              <a:t>Traffic-aware routing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Admission control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Traffic throttling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Load shedding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Tree>
    <p:extLst>
      <p:ext uri="{BB962C8B-B14F-4D97-AF65-F5344CB8AC3E}">
        <p14:creationId xmlns:p14="http://schemas.microsoft.com/office/powerpoint/2010/main" val="90419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a:ea typeface="宋体" panose="02010600030101010101" pitchFamily="2" charset="-122"/>
              </a:rPr>
              <a:t>Congestion Control (2)</a:t>
            </a:r>
          </a:p>
        </p:txBody>
      </p:sp>
      <p:sp>
        <p:nvSpPr>
          <p:cNvPr id="5939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59396" name="Rectangle 3"/>
          <p:cNvSpPr>
            <a:spLocks noGrp="1" noChangeArrowheads="1"/>
          </p:cNvSpPr>
          <p:nvPr>
            <p:ph idx="1"/>
          </p:nvPr>
        </p:nvSpPr>
        <p:spPr>
          <a:xfrm>
            <a:off x="982663" y="1522413"/>
            <a:ext cx="7791450" cy="4600575"/>
          </a:xfrm>
        </p:spPr>
        <p:txBody>
          <a:bodyPr/>
          <a:lstStyle/>
          <a:p>
            <a:r>
              <a:rPr lang="en-US" altLang="zh-CN">
                <a:ea typeface="宋体" panose="02010600030101010101" pitchFamily="2" charset="-122"/>
              </a:rPr>
              <a:t>Congestion results when too much traffic is offered; performance degrades due to loss/retransmissions</a:t>
            </a:r>
          </a:p>
          <a:p>
            <a:pPr lvl="1"/>
            <a:r>
              <a:rPr lang="en-US" altLang="zh-CN">
                <a:ea typeface="宋体" panose="02010600030101010101" pitchFamily="2" charset="-122"/>
              </a:rPr>
              <a:t>Goodput (=useful packets) trails offered load</a:t>
            </a:r>
          </a:p>
        </p:txBody>
      </p:sp>
      <p:pic>
        <p:nvPicPr>
          <p:cNvPr id="59397" name="Picture 2"/>
          <p:cNvPicPr>
            <a:picLocks noChangeAspect="1" noChangeArrowheads="1"/>
          </p:cNvPicPr>
          <p:nvPr/>
        </p:nvPicPr>
        <p:blipFill>
          <a:blip r:embed="rId3">
            <a:extLst>
              <a:ext uri="{28A0092B-C50C-407E-A947-70E740481C1C}">
                <a14:useLocalDpi xmlns:a14="http://schemas.microsoft.com/office/drawing/2010/main" val="0"/>
              </a:ext>
            </a:extLst>
          </a:blip>
          <a:srcRect t="7664"/>
          <a:stretch>
            <a:fillRect/>
          </a:stretch>
        </p:blipFill>
        <p:spPr bwMode="auto">
          <a:xfrm>
            <a:off x="1868488" y="3008313"/>
            <a:ext cx="552450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Oval 5"/>
          <p:cNvSpPr>
            <a:spLocks noChangeArrowheads="1"/>
          </p:cNvSpPr>
          <p:nvPr/>
        </p:nvSpPr>
        <p:spPr bwMode="auto">
          <a:xfrm>
            <a:off x="3865563" y="3459163"/>
            <a:ext cx="706437" cy="933450"/>
          </a:xfrm>
          <a:prstGeom prst="ellipse">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extLst>
      <p:ext uri="{BB962C8B-B14F-4D97-AF65-F5344CB8AC3E}">
        <p14:creationId xmlns:p14="http://schemas.microsoft.com/office/powerpoint/2010/main" val="893789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zh-CN">
                <a:ea typeface="宋体" panose="02010600030101010101" pitchFamily="2" charset="-122"/>
              </a:rPr>
              <a:t>Congestion Control (3) – Approaches </a:t>
            </a:r>
          </a:p>
        </p:txBody>
      </p:sp>
      <p:sp>
        <p:nvSpPr>
          <p:cNvPr id="6144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6144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Network must do its best with the offered load</a:t>
            </a:r>
          </a:p>
          <a:p>
            <a:pPr lvl="1"/>
            <a:r>
              <a:rPr lang="en-US" altLang="zh-CN">
                <a:ea typeface="宋体" panose="02010600030101010101" pitchFamily="2" charset="-122"/>
              </a:rPr>
              <a:t>Different approaches at different timescales</a:t>
            </a:r>
          </a:p>
          <a:p>
            <a:pPr lvl="1"/>
            <a:r>
              <a:rPr lang="en-US" altLang="zh-CN">
                <a:ea typeface="宋体" panose="02010600030101010101" pitchFamily="2" charset="-122"/>
              </a:rPr>
              <a:t>Nodes should also reduce offered load (Transport)</a:t>
            </a:r>
          </a:p>
        </p:txBody>
      </p:sp>
      <p:pic>
        <p:nvPicPr>
          <p:cNvPr id="614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 y="3432175"/>
            <a:ext cx="833755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0784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zh-CN">
                <a:ea typeface="宋体" panose="02010600030101010101" pitchFamily="2" charset="-122"/>
              </a:rPr>
              <a:t>Traffic-Aware Routing</a:t>
            </a:r>
          </a:p>
        </p:txBody>
      </p:sp>
      <p:sp>
        <p:nvSpPr>
          <p:cNvPr id="6349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63492" name="Rectangle 3"/>
          <p:cNvSpPr>
            <a:spLocks noGrp="1" noChangeArrowheads="1"/>
          </p:cNvSpPr>
          <p:nvPr>
            <p:ph idx="1"/>
          </p:nvPr>
        </p:nvSpPr>
        <p:spPr>
          <a:xfrm>
            <a:off x="914400" y="1285875"/>
            <a:ext cx="7789863" cy="4600575"/>
          </a:xfrm>
        </p:spPr>
        <p:txBody>
          <a:bodyPr/>
          <a:lstStyle/>
          <a:p>
            <a:r>
              <a:rPr lang="en-US" altLang="zh-CN">
                <a:ea typeface="宋体" panose="02010600030101010101" pitchFamily="2" charset="-122"/>
              </a:rPr>
              <a:t>Choose routes depending on traffic, not just topology</a:t>
            </a:r>
          </a:p>
          <a:p>
            <a:pPr lvl="1"/>
            <a:r>
              <a:rPr lang="en-US" altLang="zh-CN">
                <a:ea typeface="宋体" panose="02010600030101010101" pitchFamily="2" charset="-122"/>
              </a:rPr>
              <a:t>E.g., use </a:t>
            </a:r>
            <a:r>
              <a:rPr lang="en-US" altLang="zh-CN" i="1">
                <a:ea typeface="宋体" panose="02010600030101010101" pitchFamily="2" charset="-122"/>
              </a:rPr>
              <a:t>EI</a:t>
            </a:r>
            <a:r>
              <a:rPr lang="en-US" altLang="zh-CN">
                <a:ea typeface="宋体" panose="02010600030101010101" pitchFamily="2" charset="-122"/>
              </a:rPr>
              <a:t> for West-to-East traffic if </a:t>
            </a:r>
            <a:r>
              <a:rPr lang="en-US" altLang="zh-CN" i="1">
                <a:ea typeface="宋体" panose="02010600030101010101" pitchFamily="2" charset="-122"/>
              </a:rPr>
              <a:t>CF</a:t>
            </a:r>
            <a:r>
              <a:rPr lang="en-US" altLang="zh-CN">
                <a:ea typeface="宋体" panose="02010600030101010101" pitchFamily="2" charset="-122"/>
              </a:rPr>
              <a:t> is loaded</a:t>
            </a:r>
          </a:p>
          <a:p>
            <a:pPr lvl="1"/>
            <a:r>
              <a:rPr lang="en-US" altLang="zh-CN">
                <a:ea typeface="宋体" panose="02010600030101010101" pitchFamily="2" charset="-122"/>
              </a:rPr>
              <a:t>But take care to avoid oscillations </a:t>
            </a:r>
          </a:p>
        </p:txBody>
      </p:sp>
      <p:grpSp>
        <p:nvGrpSpPr>
          <p:cNvPr id="63493" name="Group 12"/>
          <p:cNvGrpSpPr>
            <a:grpSpLocks/>
          </p:cNvGrpSpPr>
          <p:nvPr/>
        </p:nvGrpSpPr>
        <p:grpSpPr bwMode="auto">
          <a:xfrm>
            <a:off x="1455738" y="2860675"/>
            <a:ext cx="6257925" cy="3324225"/>
            <a:chOff x="1371445" y="3015121"/>
            <a:chExt cx="6696075" cy="3555723"/>
          </a:xfrm>
        </p:grpSpPr>
        <p:pic>
          <p:nvPicPr>
            <p:cNvPr id="63494" name="Picture 2"/>
            <p:cNvPicPr>
              <a:picLocks noChangeAspect="1" noChangeArrowheads="1"/>
            </p:cNvPicPr>
            <p:nvPr/>
          </p:nvPicPr>
          <p:blipFill>
            <a:blip r:embed="rId3">
              <a:extLst>
                <a:ext uri="{28A0092B-C50C-407E-A947-70E740481C1C}">
                  <a14:useLocalDpi xmlns:a14="http://schemas.microsoft.com/office/drawing/2010/main" val="0"/>
                </a:ext>
              </a:extLst>
            </a:blip>
            <a:srcRect t="2589" b="4083"/>
            <a:stretch>
              <a:fillRect/>
            </a:stretch>
          </p:blipFill>
          <p:spPr bwMode="auto">
            <a:xfrm>
              <a:off x="1371445" y="3015121"/>
              <a:ext cx="6696075" cy="355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bwMode="auto">
            <a:xfrm>
              <a:off x="4011146" y="4424505"/>
              <a:ext cx="1406482" cy="10188"/>
            </a:xfrm>
            <a:prstGeom prst="straightConnector1">
              <a:avLst/>
            </a:prstGeom>
            <a:solidFill>
              <a:schemeClr val="accent1"/>
            </a:solidFill>
            <a:ln w="76200" cap="flat" cmpd="sng" algn="ctr">
              <a:solidFill>
                <a:schemeClr val="accent3">
                  <a:lumMod val="60000"/>
                  <a:lumOff val="40000"/>
                </a:schemeClr>
              </a:solidFill>
              <a:prstDash val="solid"/>
              <a:round/>
              <a:headEnd type="none" w="med" len="med"/>
              <a:tailEnd type="arrow"/>
            </a:ln>
            <a:effectLst/>
          </p:spPr>
        </p:cxnSp>
        <p:cxnSp>
          <p:nvCxnSpPr>
            <p:cNvPr id="11" name="Straight Arrow Connector 10"/>
            <p:cNvCxnSpPr/>
            <p:nvPr/>
          </p:nvCxnSpPr>
          <p:spPr bwMode="auto">
            <a:xfrm>
              <a:off x="4026433" y="5511259"/>
              <a:ext cx="1341933" cy="122260"/>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grpSp>
    </p:spTree>
    <p:extLst>
      <p:ext uri="{BB962C8B-B14F-4D97-AF65-F5344CB8AC3E}">
        <p14:creationId xmlns:p14="http://schemas.microsoft.com/office/powerpoint/2010/main" val="633092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a:ea typeface="宋体" panose="02010600030101010101" pitchFamily="2" charset="-122"/>
              </a:rPr>
              <a:t>Admission Control</a:t>
            </a:r>
          </a:p>
        </p:txBody>
      </p:sp>
      <p:sp>
        <p:nvSpPr>
          <p:cNvPr id="65539" name="Rectangle 3"/>
          <p:cNvSpPr>
            <a:spLocks noGrp="1" noChangeArrowheads="1"/>
          </p:cNvSpPr>
          <p:nvPr>
            <p:ph idx="1"/>
          </p:nvPr>
        </p:nvSpPr>
        <p:spPr>
          <a:xfrm>
            <a:off x="703263" y="1231900"/>
            <a:ext cx="8229600" cy="4867275"/>
          </a:xfrm>
        </p:spPr>
        <p:txBody>
          <a:bodyPr/>
          <a:lstStyle/>
          <a:p>
            <a:r>
              <a:rPr lang="en-US" altLang="zh-CN">
                <a:ea typeface="宋体" panose="02010600030101010101" pitchFamily="2" charset="-122"/>
              </a:rPr>
              <a:t>Admission control allows a new traffic load only if the network has sufficient capacity, e.g., with virtual circuits</a:t>
            </a:r>
          </a:p>
          <a:p>
            <a:pPr lvl="1"/>
            <a:r>
              <a:rPr lang="en-US" altLang="zh-CN">
                <a:ea typeface="宋体" panose="02010600030101010101" pitchFamily="2" charset="-122"/>
              </a:rPr>
              <a:t>Can combine with looking for an uncongested route</a:t>
            </a:r>
          </a:p>
        </p:txBody>
      </p:sp>
      <p:sp>
        <p:nvSpPr>
          <p:cNvPr id="6554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65541" name="Picture 2"/>
          <p:cNvPicPr>
            <a:picLocks noChangeAspect="1" noChangeArrowheads="1"/>
          </p:cNvPicPr>
          <p:nvPr/>
        </p:nvPicPr>
        <p:blipFill>
          <a:blip r:embed="rId2">
            <a:extLst>
              <a:ext uri="{28A0092B-C50C-407E-A947-70E740481C1C}">
                <a14:useLocalDpi xmlns:a14="http://schemas.microsoft.com/office/drawing/2010/main" val="0"/>
              </a:ext>
            </a:extLst>
          </a:blip>
          <a:srcRect t="8781" b="13870"/>
          <a:stretch>
            <a:fillRect/>
          </a:stretch>
        </p:blipFill>
        <p:spPr bwMode="auto">
          <a:xfrm>
            <a:off x="533400" y="2909888"/>
            <a:ext cx="80772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Box 8"/>
          <p:cNvSpPr txBox="1">
            <a:spLocks noChangeArrowheads="1"/>
          </p:cNvSpPr>
          <p:nvPr/>
        </p:nvSpPr>
        <p:spPr bwMode="auto">
          <a:xfrm>
            <a:off x="1200150" y="5592763"/>
            <a:ext cx="2949575"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Network with some congested nodes</a:t>
            </a:r>
          </a:p>
        </p:txBody>
      </p:sp>
      <p:sp>
        <p:nvSpPr>
          <p:cNvPr id="65543" name="TextBox 9"/>
          <p:cNvSpPr txBox="1">
            <a:spLocks noChangeArrowheads="1"/>
          </p:cNvSpPr>
          <p:nvPr/>
        </p:nvSpPr>
        <p:spPr bwMode="auto">
          <a:xfrm>
            <a:off x="5059363" y="5588000"/>
            <a:ext cx="3121025"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Uncongested portion and route </a:t>
            </a:r>
            <a:r>
              <a:rPr lang="en-US" altLang="zh-CN" sz="1800" i="1">
                <a:solidFill>
                  <a:srgbClr val="FF2BD8"/>
                </a:solidFill>
                <a:ea typeface="宋体" panose="02010600030101010101" pitchFamily="2" charset="-122"/>
              </a:rPr>
              <a:t>AB</a:t>
            </a:r>
            <a:r>
              <a:rPr lang="en-US" altLang="zh-CN" sz="1800">
                <a:solidFill>
                  <a:srgbClr val="FF2BD8"/>
                </a:solidFill>
                <a:ea typeface="宋体" panose="02010600030101010101" pitchFamily="2" charset="-122"/>
              </a:rPr>
              <a:t> around congestion</a:t>
            </a:r>
          </a:p>
        </p:txBody>
      </p:sp>
    </p:spTree>
    <p:extLst>
      <p:ext uri="{BB962C8B-B14F-4D97-AF65-F5344CB8AC3E}">
        <p14:creationId xmlns:p14="http://schemas.microsoft.com/office/powerpoint/2010/main" val="761257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zh-CN">
                <a:ea typeface="宋体" panose="02010600030101010101" pitchFamily="2" charset="-122"/>
              </a:rPr>
              <a:t>Traffic Throttling</a:t>
            </a:r>
          </a:p>
        </p:txBody>
      </p:sp>
      <p:sp>
        <p:nvSpPr>
          <p:cNvPr id="6656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6656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Congested routers signal hosts to slow down traffic</a:t>
            </a:r>
          </a:p>
          <a:p>
            <a:pPr lvl="1"/>
            <a:r>
              <a:rPr lang="en-US" altLang="zh-CN">
                <a:ea typeface="宋体" panose="02010600030101010101" pitchFamily="2" charset="-122"/>
              </a:rPr>
              <a:t>ECN (Explicit Congestion Notification) marks packets and receiver returns signal to sender</a:t>
            </a:r>
          </a:p>
        </p:txBody>
      </p:sp>
      <p:pic>
        <p:nvPicPr>
          <p:cNvPr id="665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3378200"/>
            <a:ext cx="83391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25511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a:ea typeface="宋体" panose="02010600030101010101" pitchFamily="2" charset="-122"/>
              </a:rPr>
              <a:t>Load Shedding (1)</a:t>
            </a:r>
          </a:p>
        </p:txBody>
      </p:sp>
      <p:sp>
        <p:nvSpPr>
          <p:cNvPr id="6861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68612" name="Rectangle 3"/>
          <p:cNvSpPr>
            <a:spLocks noGrp="1" noChangeArrowheads="1"/>
          </p:cNvSpPr>
          <p:nvPr>
            <p:ph idx="1"/>
          </p:nvPr>
        </p:nvSpPr>
        <p:spPr>
          <a:xfrm>
            <a:off x="565150" y="1477963"/>
            <a:ext cx="4114800" cy="4867275"/>
          </a:xfrm>
        </p:spPr>
        <p:txBody>
          <a:bodyPr/>
          <a:lstStyle/>
          <a:p>
            <a:r>
              <a:rPr lang="en-US" altLang="zh-CN">
                <a:ea typeface="宋体" panose="02010600030101010101" pitchFamily="2" charset="-122"/>
              </a:rPr>
              <a:t>When all else fails, network will drop packets (shed load)</a:t>
            </a:r>
          </a:p>
          <a:p>
            <a:r>
              <a:rPr lang="en-US" altLang="zh-CN">
                <a:ea typeface="宋体" panose="02010600030101010101" pitchFamily="2" charset="-122"/>
              </a:rPr>
              <a:t>Can be done end-to-end or link-by-link</a:t>
            </a:r>
          </a:p>
          <a:p>
            <a:r>
              <a:rPr lang="en-US" altLang="zh-CN">
                <a:ea typeface="宋体" panose="02010600030101010101" pitchFamily="2" charset="-122"/>
              </a:rPr>
              <a:t>Link-by-link (right) produces rapid relief</a:t>
            </a:r>
          </a:p>
        </p:txBody>
      </p:sp>
      <p:pic>
        <p:nvPicPr>
          <p:cNvPr id="68613"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1525588"/>
            <a:ext cx="2725738"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64363" y="1701800"/>
            <a:ext cx="2211387"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TextBox 6"/>
          <p:cNvSpPr txBox="1">
            <a:spLocks noChangeArrowheads="1"/>
          </p:cNvSpPr>
          <p:nvPr/>
        </p:nvSpPr>
        <p:spPr bwMode="auto">
          <a:xfrm>
            <a:off x="4719638" y="1739900"/>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68616" name="TextBox 7"/>
          <p:cNvSpPr txBox="1">
            <a:spLocks noChangeArrowheads="1"/>
          </p:cNvSpPr>
          <p:nvPr/>
        </p:nvSpPr>
        <p:spPr bwMode="auto">
          <a:xfrm>
            <a:off x="4714875" y="431165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3</a:t>
            </a:r>
          </a:p>
        </p:txBody>
      </p:sp>
      <p:sp>
        <p:nvSpPr>
          <p:cNvPr id="68617" name="TextBox 11"/>
          <p:cNvSpPr txBox="1">
            <a:spLocks noChangeArrowheads="1"/>
          </p:cNvSpPr>
          <p:nvPr/>
        </p:nvSpPr>
        <p:spPr bwMode="auto">
          <a:xfrm>
            <a:off x="4724400" y="302418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68618" name="TextBox 12"/>
          <p:cNvSpPr txBox="1">
            <a:spLocks noChangeArrowheads="1"/>
          </p:cNvSpPr>
          <p:nvPr/>
        </p:nvSpPr>
        <p:spPr bwMode="auto">
          <a:xfrm>
            <a:off x="7108825" y="180975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4</a:t>
            </a:r>
          </a:p>
        </p:txBody>
      </p:sp>
      <p:sp>
        <p:nvSpPr>
          <p:cNvPr id="68619" name="TextBox 13"/>
          <p:cNvSpPr txBox="1">
            <a:spLocks noChangeArrowheads="1"/>
          </p:cNvSpPr>
          <p:nvPr/>
        </p:nvSpPr>
        <p:spPr bwMode="auto">
          <a:xfrm>
            <a:off x="7118350" y="294005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5</a:t>
            </a:r>
          </a:p>
        </p:txBody>
      </p:sp>
      <p:cxnSp>
        <p:nvCxnSpPr>
          <p:cNvPr id="16" name="Straight Arrow Connector 15"/>
          <p:cNvCxnSpPr/>
          <p:nvPr/>
        </p:nvCxnSpPr>
        <p:spPr bwMode="auto">
          <a:xfrm rot="5400000" flipH="1" flipV="1">
            <a:off x="6317456" y="4852195"/>
            <a:ext cx="295275" cy="246062"/>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7" name="Straight Arrow Connector 16"/>
          <p:cNvCxnSpPr/>
          <p:nvPr/>
        </p:nvCxnSpPr>
        <p:spPr bwMode="auto">
          <a:xfrm rot="5400000" flipH="1" flipV="1">
            <a:off x="8593138" y="3522663"/>
            <a:ext cx="295275" cy="244475"/>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8" name="Straight Arrow Connector 17"/>
          <p:cNvCxnSpPr/>
          <p:nvPr/>
        </p:nvCxnSpPr>
        <p:spPr bwMode="auto">
          <a:xfrm rot="5400000" flipH="1" flipV="1">
            <a:off x="8578056" y="2364582"/>
            <a:ext cx="295275" cy="246062"/>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9" name="Straight Arrow Connector 18"/>
          <p:cNvCxnSpPr/>
          <p:nvPr/>
        </p:nvCxnSpPr>
        <p:spPr bwMode="auto">
          <a:xfrm flipV="1">
            <a:off x="7639050" y="2733675"/>
            <a:ext cx="757238"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21" name="Straight Arrow Connector 20"/>
          <p:cNvCxnSpPr/>
          <p:nvPr/>
        </p:nvCxnSpPr>
        <p:spPr bwMode="auto">
          <a:xfrm flipV="1">
            <a:off x="7634288" y="3917950"/>
            <a:ext cx="757237" cy="3175"/>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22" name="Straight Arrow Connector 21"/>
          <p:cNvCxnSpPr/>
          <p:nvPr/>
        </p:nvCxnSpPr>
        <p:spPr bwMode="auto">
          <a:xfrm rot="16200000" flipH="1">
            <a:off x="7073106" y="3523457"/>
            <a:ext cx="327025" cy="27463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Tree>
    <p:extLst>
      <p:ext uri="{BB962C8B-B14F-4D97-AF65-F5344CB8AC3E}">
        <p14:creationId xmlns:p14="http://schemas.microsoft.com/office/powerpoint/2010/main" val="1383407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a:ea typeface="宋体" panose="02010600030101010101" pitchFamily="2" charset="-122"/>
              </a:rPr>
              <a:t>Load Shedding (2)</a:t>
            </a:r>
          </a:p>
        </p:txBody>
      </p:sp>
      <p:sp>
        <p:nvSpPr>
          <p:cNvPr id="6963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69636" name="Rectangle 3"/>
          <p:cNvSpPr>
            <a:spLocks noGrp="1" noChangeArrowheads="1"/>
          </p:cNvSpPr>
          <p:nvPr>
            <p:ph idx="1"/>
          </p:nvPr>
        </p:nvSpPr>
        <p:spPr>
          <a:xfrm>
            <a:off x="457200" y="1631950"/>
            <a:ext cx="3800475" cy="4378325"/>
          </a:xfrm>
        </p:spPr>
        <p:txBody>
          <a:bodyPr/>
          <a:lstStyle/>
          <a:p>
            <a:r>
              <a:rPr lang="en-US" altLang="zh-CN">
                <a:ea typeface="宋体" panose="02010600030101010101" pitchFamily="2" charset="-122"/>
              </a:rPr>
              <a:t>End-to-end (right) takes longer to have an effect, but can better target the cause of congestion</a:t>
            </a:r>
          </a:p>
        </p:txBody>
      </p:sp>
      <p:pic>
        <p:nvPicPr>
          <p:cNvPr id="6963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675" y="1344613"/>
            <a:ext cx="1878013"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1850" y="1876425"/>
            <a:ext cx="3232150"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TextBox 10"/>
          <p:cNvSpPr txBox="1">
            <a:spLocks noChangeArrowheads="1"/>
          </p:cNvSpPr>
          <p:nvPr/>
        </p:nvSpPr>
        <p:spPr bwMode="auto">
          <a:xfrm>
            <a:off x="4356100" y="147478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69640" name="TextBox 11"/>
          <p:cNvSpPr txBox="1">
            <a:spLocks noChangeArrowheads="1"/>
          </p:cNvSpPr>
          <p:nvPr/>
        </p:nvSpPr>
        <p:spPr bwMode="auto">
          <a:xfrm>
            <a:off x="4392613" y="3681413"/>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3</a:t>
            </a:r>
          </a:p>
        </p:txBody>
      </p:sp>
      <p:sp>
        <p:nvSpPr>
          <p:cNvPr id="69641" name="TextBox 12"/>
          <p:cNvSpPr txBox="1">
            <a:spLocks noChangeArrowheads="1"/>
          </p:cNvSpPr>
          <p:nvPr/>
        </p:nvSpPr>
        <p:spPr bwMode="auto">
          <a:xfrm>
            <a:off x="4383088" y="2609850"/>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69642" name="TextBox 13"/>
          <p:cNvSpPr txBox="1">
            <a:spLocks noChangeArrowheads="1"/>
          </p:cNvSpPr>
          <p:nvPr/>
        </p:nvSpPr>
        <p:spPr bwMode="auto">
          <a:xfrm>
            <a:off x="6489700" y="4257675"/>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7</a:t>
            </a:r>
          </a:p>
        </p:txBody>
      </p:sp>
      <p:sp>
        <p:nvSpPr>
          <p:cNvPr id="69643" name="TextBox 14"/>
          <p:cNvSpPr txBox="1">
            <a:spLocks noChangeArrowheads="1"/>
          </p:cNvSpPr>
          <p:nvPr/>
        </p:nvSpPr>
        <p:spPr bwMode="auto">
          <a:xfrm>
            <a:off x="6489700" y="1946275"/>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5</a:t>
            </a:r>
          </a:p>
        </p:txBody>
      </p:sp>
      <p:sp>
        <p:nvSpPr>
          <p:cNvPr id="69644" name="TextBox 15"/>
          <p:cNvSpPr txBox="1">
            <a:spLocks noChangeArrowheads="1"/>
          </p:cNvSpPr>
          <p:nvPr/>
        </p:nvSpPr>
        <p:spPr bwMode="auto">
          <a:xfrm>
            <a:off x="6494463" y="309086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6</a:t>
            </a:r>
          </a:p>
        </p:txBody>
      </p:sp>
      <p:sp>
        <p:nvSpPr>
          <p:cNvPr id="69645" name="TextBox 16"/>
          <p:cNvSpPr txBox="1">
            <a:spLocks noChangeArrowheads="1"/>
          </p:cNvSpPr>
          <p:nvPr/>
        </p:nvSpPr>
        <p:spPr bwMode="auto">
          <a:xfrm>
            <a:off x="4341813" y="47196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4</a:t>
            </a:r>
          </a:p>
        </p:txBody>
      </p:sp>
      <p:cxnSp>
        <p:nvCxnSpPr>
          <p:cNvPr id="18" name="Straight Arrow Connector 17"/>
          <p:cNvCxnSpPr/>
          <p:nvPr/>
        </p:nvCxnSpPr>
        <p:spPr bwMode="auto">
          <a:xfrm rot="5400000" flipH="1" flipV="1">
            <a:off x="7909719" y="4802981"/>
            <a:ext cx="295275" cy="246063"/>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9" name="Straight Arrow Connector 18"/>
          <p:cNvCxnSpPr/>
          <p:nvPr/>
        </p:nvCxnSpPr>
        <p:spPr bwMode="auto">
          <a:xfrm flipV="1">
            <a:off x="6975475" y="5157788"/>
            <a:ext cx="757238" cy="1587"/>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20" name="Straight Arrow Connector 19"/>
          <p:cNvCxnSpPr/>
          <p:nvPr/>
        </p:nvCxnSpPr>
        <p:spPr bwMode="auto">
          <a:xfrm rot="16200000" flipH="1">
            <a:off x="6474619" y="2521744"/>
            <a:ext cx="309563" cy="250825"/>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21" name="Straight Arrow Connector 20"/>
          <p:cNvCxnSpPr/>
          <p:nvPr/>
        </p:nvCxnSpPr>
        <p:spPr bwMode="auto">
          <a:xfrm flipV="1">
            <a:off x="6970713" y="4011613"/>
            <a:ext cx="757237" cy="3175"/>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23" name="Straight Arrow Connector 22"/>
          <p:cNvCxnSpPr/>
          <p:nvPr/>
        </p:nvCxnSpPr>
        <p:spPr bwMode="auto">
          <a:xfrm rot="16200000" flipH="1">
            <a:off x="6460331" y="3667919"/>
            <a:ext cx="309563" cy="250825"/>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24" name="Straight Arrow Connector 23"/>
          <p:cNvCxnSpPr/>
          <p:nvPr/>
        </p:nvCxnSpPr>
        <p:spPr bwMode="auto">
          <a:xfrm rot="16200000" flipH="1">
            <a:off x="6455570" y="4812506"/>
            <a:ext cx="309562" cy="250825"/>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Tree>
    <p:extLst>
      <p:ext uri="{BB962C8B-B14F-4D97-AF65-F5344CB8AC3E}">
        <p14:creationId xmlns:p14="http://schemas.microsoft.com/office/powerpoint/2010/main" val="562471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zh-CN">
                <a:ea typeface="宋体" panose="02010600030101010101" pitchFamily="2" charset="-122"/>
              </a:rPr>
              <a:t>Quality of Service</a:t>
            </a:r>
          </a:p>
        </p:txBody>
      </p:sp>
      <p:sp>
        <p:nvSpPr>
          <p:cNvPr id="7065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70660" name="Rectangle 3"/>
          <p:cNvSpPr>
            <a:spLocks noGrp="1" noChangeArrowheads="1"/>
          </p:cNvSpPr>
          <p:nvPr>
            <p:ph idx="1"/>
          </p:nvPr>
        </p:nvSpPr>
        <p:spPr>
          <a:xfrm>
            <a:off x="1381125" y="1990725"/>
            <a:ext cx="7315200" cy="4019550"/>
          </a:xfrm>
        </p:spPr>
        <p:txBody>
          <a:bodyPr/>
          <a:lstStyle/>
          <a:p>
            <a:pPr lvl="1"/>
            <a:r>
              <a:rPr lang="en-US" altLang="zh-CN">
                <a:ea typeface="宋体" panose="02010600030101010101" pitchFamily="2" charset="-122"/>
              </a:rPr>
              <a:t>Application requirements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Traffic shaping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Packet scheduling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Admission control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Integrated services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Differentiated services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Tree>
    <p:extLst>
      <p:ext uri="{BB962C8B-B14F-4D97-AF65-F5344CB8AC3E}">
        <p14:creationId xmlns:p14="http://schemas.microsoft.com/office/powerpoint/2010/main" val="127050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a:ea typeface="宋体" panose="02010600030101010101" pitchFamily="2" charset="-122"/>
              </a:rPr>
              <a:t>Connectionless Service – Datagrams</a:t>
            </a:r>
          </a:p>
        </p:txBody>
      </p:sp>
      <p:sp>
        <p:nvSpPr>
          <p:cNvPr id="17411" name="Rectangle 3"/>
          <p:cNvSpPr>
            <a:spLocks noGrp="1" noChangeArrowheads="1"/>
          </p:cNvSpPr>
          <p:nvPr>
            <p:ph idx="1"/>
          </p:nvPr>
        </p:nvSpPr>
        <p:spPr>
          <a:xfrm>
            <a:off x="574675" y="1143000"/>
            <a:ext cx="8229600" cy="4867275"/>
          </a:xfrm>
        </p:spPr>
        <p:txBody>
          <a:bodyPr/>
          <a:lstStyle/>
          <a:p>
            <a:r>
              <a:rPr lang="en-US" altLang="zh-CN">
                <a:ea typeface="宋体" panose="02010600030101010101" pitchFamily="2" charset="-122"/>
              </a:rPr>
              <a:t>Packet is forwarded using destination address inside it</a:t>
            </a:r>
          </a:p>
          <a:p>
            <a:pPr lvl="1"/>
            <a:r>
              <a:rPr lang="en-US" altLang="zh-CN">
                <a:ea typeface="宋体" panose="02010600030101010101" pitchFamily="2" charset="-122"/>
              </a:rPr>
              <a:t>Different packets may take different paths</a:t>
            </a:r>
          </a:p>
        </p:txBody>
      </p:sp>
      <p:sp>
        <p:nvSpPr>
          <p:cNvPr id="17412" name="Footer Placeholder 1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grpSp>
        <p:nvGrpSpPr>
          <p:cNvPr id="17413" name="Group 16"/>
          <p:cNvGrpSpPr>
            <a:grpSpLocks/>
          </p:cNvGrpSpPr>
          <p:nvPr/>
        </p:nvGrpSpPr>
        <p:grpSpPr bwMode="auto">
          <a:xfrm>
            <a:off x="1139825" y="2190750"/>
            <a:ext cx="7132638" cy="2503488"/>
            <a:chOff x="228600" y="1621671"/>
            <a:chExt cx="8277225" cy="2905125"/>
          </a:xfrm>
        </p:grpSpPr>
        <p:pic>
          <p:nvPicPr>
            <p:cNvPr id="174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21671"/>
              <a:ext cx="827722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4" name="TextBox 4"/>
            <p:cNvSpPr txBox="1">
              <a:spLocks noChangeArrowheads="1"/>
            </p:cNvSpPr>
            <p:nvPr/>
          </p:nvSpPr>
          <p:spPr bwMode="auto">
            <a:xfrm>
              <a:off x="5196627" y="1646640"/>
              <a:ext cx="2590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ISP’s equipment</a:t>
              </a:r>
            </a:p>
          </p:txBody>
        </p:sp>
      </p:grpSp>
      <p:grpSp>
        <p:nvGrpSpPr>
          <p:cNvPr id="17414" name="Group 15"/>
          <p:cNvGrpSpPr>
            <a:grpSpLocks/>
          </p:cNvGrpSpPr>
          <p:nvPr/>
        </p:nvGrpSpPr>
        <p:grpSpPr bwMode="auto">
          <a:xfrm>
            <a:off x="2478088" y="4691063"/>
            <a:ext cx="4695825" cy="1668462"/>
            <a:chOff x="1522413" y="4485521"/>
            <a:chExt cx="5638800" cy="2003425"/>
          </a:xfrm>
        </p:grpSpPr>
        <p:pic>
          <p:nvPicPr>
            <p:cNvPr id="17417" name="Picture 3"/>
            <p:cNvPicPr>
              <a:picLocks noChangeAspect="1" noChangeArrowheads="1"/>
            </p:cNvPicPr>
            <p:nvPr/>
          </p:nvPicPr>
          <p:blipFill>
            <a:blip r:embed="rId4">
              <a:extLst>
                <a:ext uri="{28A0092B-C50C-407E-A947-70E740481C1C}">
                  <a14:useLocalDpi xmlns:a14="http://schemas.microsoft.com/office/drawing/2010/main" val="0"/>
                </a:ext>
              </a:extLst>
            </a:blip>
            <a:srcRect t="1306"/>
            <a:stretch>
              <a:fillRect/>
            </a:stretch>
          </p:blipFill>
          <p:spPr bwMode="auto">
            <a:xfrm>
              <a:off x="1905000" y="4768096"/>
              <a:ext cx="4905375"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Box 6"/>
            <p:cNvSpPr txBox="1">
              <a:spLocks noChangeArrowheads="1"/>
            </p:cNvSpPr>
            <p:nvPr/>
          </p:nvSpPr>
          <p:spPr bwMode="auto">
            <a:xfrm>
              <a:off x="1522413" y="4485521"/>
              <a:ext cx="5638800" cy="33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200">
                  <a:ea typeface="宋体" panose="02010600030101010101" pitchFamily="2" charset="-122"/>
                </a:rPr>
                <a:t>A’s table (initially)     A’s table (later)    C’s Table          E’s Table</a:t>
              </a:r>
            </a:p>
          </p:txBody>
        </p:sp>
        <p:sp>
          <p:nvSpPr>
            <p:cNvPr id="17419" name="Rectangle 7"/>
            <p:cNvSpPr>
              <a:spLocks noChangeArrowheads="1"/>
            </p:cNvSpPr>
            <p:nvPr/>
          </p:nvSpPr>
          <p:spPr bwMode="auto">
            <a:xfrm>
              <a:off x="2514600" y="4822071"/>
              <a:ext cx="228600" cy="152400"/>
            </a:xfrm>
            <a:prstGeom prst="rect">
              <a:avLst/>
            </a:prstGeom>
            <a:solidFill>
              <a:schemeClr val="bg1"/>
            </a:solidFill>
            <a:ln w="9525" algn="ctr">
              <a:solidFill>
                <a:schemeClr val="bg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7420" name="Rectangle 8"/>
            <p:cNvSpPr>
              <a:spLocks noChangeArrowheads="1"/>
            </p:cNvSpPr>
            <p:nvPr/>
          </p:nvSpPr>
          <p:spPr bwMode="auto">
            <a:xfrm>
              <a:off x="3810000" y="4837946"/>
              <a:ext cx="152400" cy="152400"/>
            </a:xfrm>
            <a:prstGeom prst="rect">
              <a:avLst/>
            </a:prstGeom>
            <a:solidFill>
              <a:schemeClr val="bg1"/>
            </a:solidFill>
            <a:ln w="9525" algn="ctr">
              <a:solidFill>
                <a:schemeClr val="bg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7421" name="Rectangle 9"/>
            <p:cNvSpPr>
              <a:spLocks noChangeArrowheads="1"/>
            </p:cNvSpPr>
            <p:nvPr/>
          </p:nvSpPr>
          <p:spPr bwMode="auto">
            <a:xfrm>
              <a:off x="5097463" y="5258634"/>
              <a:ext cx="152400" cy="152400"/>
            </a:xfrm>
            <a:prstGeom prst="rect">
              <a:avLst/>
            </a:prstGeom>
            <a:solidFill>
              <a:schemeClr val="bg1"/>
            </a:solidFill>
            <a:ln w="9525" algn="ctr">
              <a:solidFill>
                <a:schemeClr val="bg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7422" name="Rectangle 10"/>
            <p:cNvSpPr>
              <a:spLocks noChangeArrowheads="1"/>
            </p:cNvSpPr>
            <p:nvPr/>
          </p:nvSpPr>
          <p:spPr bwMode="auto">
            <a:xfrm>
              <a:off x="6388100" y="5671384"/>
              <a:ext cx="152400" cy="152400"/>
            </a:xfrm>
            <a:prstGeom prst="rect">
              <a:avLst/>
            </a:prstGeom>
            <a:solidFill>
              <a:schemeClr val="bg1"/>
            </a:solidFill>
            <a:ln w="9525" algn="ctr">
              <a:solidFill>
                <a:schemeClr val="bg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17415" name="Rectangle 24"/>
          <p:cNvSpPr>
            <a:spLocks noChangeArrowheads="1"/>
          </p:cNvSpPr>
          <p:nvPr/>
        </p:nvSpPr>
        <p:spPr bwMode="auto">
          <a:xfrm>
            <a:off x="2851150" y="6016625"/>
            <a:ext cx="836613" cy="304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nvGrpSpPr>
          <p:cNvPr id="21" name="Group 20"/>
          <p:cNvGrpSpPr/>
          <p:nvPr/>
        </p:nvGrpSpPr>
        <p:grpSpPr>
          <a:xfrm>
            <a:off x="2900510" y="5993299"/>
            <a:ext cx="1022555" cy="399123"/>
            <a:chOff x="5663374" y="5924472"/>
            <a:chExt cx="1022555" cy="399123"/>
          </a:xfrm>
          <a:noFill/>
        </p:grpSpPr>
        <p:sp>
          <p:nvSpPr>
            <p:cNvPr id="22" name="TextBox 7"/>
            <p:cNvSpPr txBox="1">
              <a:spLocks noChangeArrowheads="1"/>
            </p:cNvSpPr>
            <p:nvPr/>
          </p:nvSpPr>
          <p:spPr bwMode="auto">
            <a:xfrm>
              <a:off x="5663374" y="6031207"/>
              <a:ext cx="1022555" cy="292388"/>
            </a:xfrm>
            <a:prstGeom prst="rect">
              <a:avLst/>
            </a:prstGeom>
            <a:grpFill/>
            <a:ln w="9525">
              <a:noFill/>
              <a:miter lim="800000"/>
              <a:headEnd/>
              <a:tailEnd/>
            </a:ln>
          </p:spPr>
          <p:txBody>
            <a:bodyPr lIns="0" rIns="0">
              <a:spAutoFit/>
            </a:bodyPr>
            <a:lstStyle/>
            <a:p>
              <a:pPr eaLnBrk="1" hangingPunct="1">
                <a:defRPr/>
              </a:pPr>
              <a:r>
                <a:rPr lang="en-US" sz="1300" dirty="0" err="1">
                  <a:latin typeface="Arial" charset="0"/>
                  <a:cs typeface="Arial" charset="0"/>
                </a:rPr>
                <a:t>Dest</a:t>
              </a:r>
              <a:r>
                <a:rPr lang="en-US" sz="1300" dirty="0">
                  <a:latin typeface="Arial" charset="0"/>
                  <a:cs typeface="Arial" charset="0"/>
                </a:rPr>
                <a:t>. Line</a:t>
              </a:r>
            </a:p>
          </p:txBody>
        </p:sp>
        <p:sp>
          <p:nvSpPr>
            <p:cNvPr id="23" name="Right Brace 22"/>
            <p:cNvSpPr/>
            <p:nvPr/>
          </p:nvSpPr>
          <p:spPr bwMode="auto">
            <a:xfrm rot="5400000">
              <a:off x="5815781" y="5855109"/>
              <a:ext cx="117986" cy="285136"/>
            </a:xfrm>
            <a:prstGeom prst="rightBrace">
              <a:avLst/>
            </a:prstGeom>
            <a:grpFill/>
            <a:ln w="19050" cap="flat" cmpd="sng" algn="ctr">
              <a:solidFill>
                <a:schemeClr val="accent3">
                  <a:lumMod val="60000"/>
                  <a:lumOff val="40000"/>
                </a:schemeClr>
              </a:solidFill>
              <a:prstDash val="solid"/>
              <a:round/>
              <a:headEnd type="none" w="med" len="med"/>
              <a:tailEnd type="none" w="med" len="med"/>
            </a:ln>
            <a:effectLst/>
          </p:spPr>
          <p:txBody>
            <a:bodyPr/>
            <a:lstStyle/>
            <a:p>
              <a:pPr algn="ctr" eaLnBrk="1" hangingPunct="1">
                <a:defRPr/>
              </a:pPr>
              <a:endParaRPr lang="en-US">
                <a:latin typeface="Arial" charset="0"/>
                <a:cs typeface="Arial" charset="0"/>
              </a:endParaRPr>
            </a:p>
          </p:txBody>
        </p:sp>
        <p:sp>
          <p:nvSpPr>
            <p:cNvPr id="24" name="Right Brace 23"/>
            <p:cNvSpPr/>
            <p:nvPr/>
          </p:nvSpPr>
          <p:spPr bwMode="auto">
            <a:xfrm rot="5400000">
              <a:off x="6092291" y="5877371"/>
              <a:ext cx="161801" cy="256004"/>
            </a:xfrm>
            <a:prstGeom prst="rightBrace">
              <a:avLst/>
            </a:prstGeom>
            <a:grpFill/>
            <a:ln w="19050" cap="flat" cmpd="sng" algn="ctr">
              <a:solidFill>
                <a:schemeClr val="accent3">
                  <a:lumMod val="60000"/>
                  <a:lumOff val="40000"/>
                </a:schemeClr>
              </a:solidFill>
              <a:prstDash val="solid"/>
              <a:round/>
              <a:headEnd type="none" w="med" len="med"/>
              <a:tailEnd type="none" w="med" len="med"/>
            </a:ln>
            <a:effectLst/>
          </p:spPr>
          <p:txBody>
            <a:bodyPr/>
            <a:lstStyle/>
            <a:p>
              <a:pPr algn="ctr" eaLnBrk="1" hangingPunct="1">
                <a:defRPr/>
              </a:pPr>
              <a:endParaRPr lang="en-US">
                <a:latin typeface="Arial" charset="0"/>
                <a:cs typeface="Arial" charset="0"/>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zh-CN">
                <a:ea typeface="宋体" panose="02010600030101010101" pitchFamily="2" charset="-122"/>
              </a:rPr>
              <a:t>Application Requirements (1)</a:t>
            </a:r>
          </a:p>
        </p:txBody>
      </p:sp>
      <p:sp>
        <p:nvSpPr>
          <p:cNvPr id="7168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71684" name="Rectangle 3"/>
          <p:cNvSpPr>
            <a:spLocks noGrp="1" noChangeArrowheads="1"/>
          </p:cNvSpPr>
          <p:nvPr>
            <p:ph idx="1"/>
          </p:nvPr>
        </p:nvSpPr>
        <p:spPr>
          <a:xfrm>
            <a:off x="914400" y="1414463"/>
            <a:ext cx="7789863" cy="4598987"/>
          </a:xfrm>
        </p:spPr>
        <p:txBody>
          <a:bodyPr/>
          <a:lstStyle/>
          <a:p>
            <a:r>
              <a:rPr lang="en-US" altLang="zh-CN">
                <a:ea typeface="宋体" panose="02010600030101010101" pitchFamily="2" charset="-122"/>
              </a:rPr>
              <a:t>Different applications care about different properties</a:t>
            </a:r>
          </a:p>
          <a:p>
            <a:pPr lvl="1"/>
            <a:r>
              <a:rPr lang="en-US" altLang="zh-CN">
                <a:ea typeface="宋体" panose="02010600030101010101" pitchFamily="2" charset="-122"/>
              </a:rPr>
              <a:t>We want all applications to get what they need</a:t>
            </a:r>
          </a:p>
          <a:p>
            <a:r>
              <a:rPr lang="en-US" altLang="zh-CN">
                <a:ea typeface="宋体" panose="02010600030101010101" pitchFamily="2" charset="-122"/>
              </a:rPr>
              <a:t>.</a:t>
            </a:r>
          </a:p>
        </p:txBody>
      </p:sp>
      <p:pic>
        <p:nvPicPr>
          <p:cNvPr id="716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2557463"/>
            <a:ext cx="7140575"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TextBox 8"/>
          <p:cNvSpPr txBox="1">
            <a:spLocks noChangeArrowheads="1"/>
          </p:cNvSpPr>
          <p:nvPr/>
        </p:nvSpPr>
        <p:spPr bwMode="auto">
          <a:xfrm>
            <a:off x="1358900" y="5867400"/>
            <a:ext cx="6340475" cy="277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“High” means a demanding requirement, e.g., low delay</a:t>
            </a:r>
          </a:p>
        </p:txBody>
      </p:sp>
      <p:sp>
        <p:nvSpPr>
          <p:cNvPr id="71687" name="Rectangle 9"/>
          <p:cNvSpPr>
            <a:spLocks noChangeArrowheads="1"/>
          </p:cNvSpPr>
          <p:nvPr/>
        </p:nvSpPr>
        <p:spPr bwMode="auto">
          <a:xfrm>
            <a:off x="3284538" y="3340100"/>
            <a:ext cx="1404937" cy="357188"/>
          </a:xfrm>
          <a:prstGeom prst="rect">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71688" name="Rectangle 10"/>
          <p:cNvSpPr>
            <a:spLocks noChangeArrowheads="1"/>
          </p:cNvSpPr>
          <p:nvPr/>
        </p:nvSpPr>
        <p:spPr bwMode="auto">
          <a:xfrm>
            <a:off x="3284538" y="5391150"/>
            <a:ext cx="1416050" cy="350838"/>
          </a:xfrm>
          <a:prstGeom prst="rect">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71689" name="Rectangle 11"/>
          <p:cNvSpPr>
            <a:spLocks noChangeArrowheads="1"/>
          </p:cNvSpPr>
          <p:nvPr/>
        </p:nvSpPr>
        <p:spPr bwMode="auto">
          <a:xfrm>
            <a:off x="4705350" y="5053013"/>
            <a:ext cx="1125538" cy="330200"/>
          </a:xfrm>
          <a:prstGeom prst="rect">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71690" name="Rectangle 12"/>
          <p:cNvSpPr>
            <a:spLocks noChangeArrowheads="1"/>
          </p:cNvSpPr>
          <p:nvPr/>
        </p:nvSpPr>
        <p:spPr bwMode="auto">
          <a:xfrm>
            <a:off x="4689475" y="5402263"/>
            <a:ext cx="1125538" cy="330200"/>
          </a:xfrm>
          <a:prstGeom prst="rect">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71691" name="Rectangle 13"/>
          <p:cNvSpPr>
            <a:spLocks noChangeArrowheads="1"/>
          </p:cNvSpPr>
          <p:nvPr/>
        </p:nvSpPr>
        <p:spPr bwMode="auto">
          <a:xfrm>
            <a:off x="5835650" y="4375150"/>
            <a:ext cx="1125538" cy="1366838"/>
          </a:xfrm>
          <a:prstGeom prst="rect">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 name="圆角矩形标注 1"/>
          <p:cNvSpPr/>
          <p:nvPr/>
        </p:nvSpPr>
        <p:spPr bwMode="auto">
          <a:xfrm>
            <a:off x="7699375" y="2169484"/>
            <a:ext cx="1271204" cy="387979"/>
          </a:xfrm>
          <a:prstGeom prst="wedgeRoundRectCallout">
            <a:avLst>
              <a:gd name="adj1" fmla="val -39700"/>
              <a:gd name="adj2" fmla="val 110139"/>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solidFill>
                  <a:schemeClr val="tx1"/>
                </a:solidFill>
                <a:latin typeface="Arial" charset="0"/>
              </a:rPr>
              <a:t>R</a:t>
            </a:r>
            <a:r>
              <a:rPr kumimoji="0" lang="en-US" altLang="zh-CN" sz="1800" b="0" i="0" u="none" strike="noStrike" cap="none" normalizeH="0" baseline="0" dirty="0">
                <a:ln>
                  <a:noFill/>
                </a:ln>
                <a:solidFill>
                  <a:schemeClr val="tx1"/>
                </a:solidFill>
                <a:effectLst/>
                <a:latin typeface="Arial" charset="0"/>
              </a:rPr>
              <a:t>eliability</a:t>
            </a:r>
            <a:endParaRPr kumimoji="0" lang="zh-CN" alt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328302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a:ea typeface="宋体" panose="02010600030101010101" pitchFamily="2" charset="-122"/>
              </a:rPr>
              <a:t>Application Requirements (2)</a:t>
            </a:r>
          </a:p>
        </p:txBody>
      </p:sp>
      <p:sp>
        <p:nvSpPr>
          <p:cNvPr id="7270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72708" name="Rectangle 3"/>
          <p:cNvSpPr>
            <a:spLocks noGrp="1" noChangeArrowheads="1"/>
          </p:cNvSpPr>
          <p:nvPr>
            <p:ph idx="1"/>
          </p:nvPr>
        </p:nvSpPr>
        <p:spPr>
          <a:xfrm>
            <a:off x="1076325" y="1824038"/>
            <a:ext cx="7315200" cy="4019550"/>
          </a:xfrm>
        </p:spPr>
        <p:txBody>
          <a:bodyPr/>
          <a:lstStyle/>
          <a:p>
            <a:r>
              <a:rPr lang="en-US" altLang="zh-CN">
                <a:ea typeface="宋体" panose="02010600030101010101" pitchFamily="2" charset="-122"/>
              </a:rPr>
              <a:t>Network provides service with different kinds of QoS (Quality of Service) to meet application requirements </a:t>
            </a:r>
          </a:p>
        </p:txBody>
      </p:sp>
      <p:graphicFrame>
        <p:nvGraphicFramePr>
          <p:cNvPr id="8" name="Content Placeholder 6"/>
          <p:cNvGraphicFramePr>
            <a:graphicFrameLocks/>
          </p:cNvGraphicFramePr>
          <p:nvPr/>
        </p:nvGraphicFramePr>
        <p:xfrm>
          <a:off x="1477963" y="3048000"/>
          <a:ext cx="6102350" cy="1865315"/>
        </p:xfrm>
        <a:graphic>
          <a:graphicData uri="http://schemas.openxmlformats.org/drawingml/2006/table">
            <a:tbl>
              <a:tblPr firstRow="1" bandRow="1">
                <a:tableStyleId>{5C22544A-7EE6-4342-B048-85BDC9FD1C3A}</a:tableStyleId>
              </a:tblPr>
              <a:tblGrid>
                <a:gridCol w="3516835">
                  <a:extLst>
                    <a:ext uri="{9D8B030D-6E8A-4147-A177-3AD203B41FA5}">
                      <a16:colId xmlns:a16="http://schemas.microsoft.com/office/drawing/2014/main" val="20000"/>
                    </a:ext>
                  </a:extLst>
                </a:gridCol>
                <a:gridCol w="2585515">
                  <a:extLst>
                    <a:ext uri="{9D8B030D-6E8A-4147-A177-3AD203B41FA5}">
                      <a16:colId xmlns:a16="http://schemas.microsoft.com/office/drawing/2014/main" val="20001"/>
                    </a:ext>
                  </a:extLst>
                </a:gridCol>
              </a:tblGrid>
              <a:tr h="373063">
                <a:tc>
                  <a:txBody>
                    <a:bodyPr/>
                    <a:lstStyle/>
                    <a:p>
                      <a:pPr algn="l"/>
                      <a:r>
                        <a:rPr lang="en-US" sz="1800" dirty="0">
                          <a:ln>
                            <a:noFill/>
                          </a:ln>
                          <a:solidFill>
                            <a:schemeClr val="tx1"/>
                          </a:solidFill>
                          <a:latin typeface="Arial" pitchFamily="34" charset="0"/>
                          <a:cs typeface="Arial" pitchFamily="34" charset="0"/>
                        </a:rPr>
                        <a:t>Network</a:t>
                      </a:r>
                      <a:r>
                        <a:rPr lang="en-US" sz="1800" baseline="0" dirty="0">
                          <a:ln>
                            <a:noFill/>
                          </a:ln>
                          <a:solidFill>
                            <a:schemeClr val="tx1"/>
                          </a:solidFill>
                          <a:latin typeface="Arial" pitchFamily="34" charset="0"/>
                          <a:cs typeface="Arial" pitchFamily="34" charset="0"/>
                        </a:rPr>
                        <a:t> Service</a:t>
                      </a:r>
                      <a:endParaRPr lang="en-US" sz="1800" dirty="0">
                        <a:ln>
                          <a:noFill/>
                        </a:ln>
                        <a:solidFill>
                          <a:schemeClr val="tx1"/>
                        </a:solidFill>
                        <a:latin typeface="Arial" pitchFamily="34" charset="0"/>
                        <a:cs typeface="Arial" pitchFamily="34" charset="0"/>
                      </a:endParaRP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Application</a:t>
                      </a: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3063">
                <a:tc>
                  <a:txBody>
                    <a:bodyPr/>
                    <a:lstStyle/>
                    <a:p>
                      <a:pPr algn="l"/>
                      <a:r>
                        <a:rPr lang="en-US" sz="1800" dirty="0">
                          <a:ln>
                            <a:noFill/>
                          </a:ln>
                          <a:solidFill>
                            <a:schemeClr val="tx1"/>
                          </a:solidFill>
                          <a:latin typeface="Arial" pitchFamily="34" charset="0"/>
                          <a:cs typeface="Arial" pitchFamily="34" charset="0"/>
                        </a:rPr>
                        <a:t>Constant bit rate</a:t>
                      </a: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Telephony</a:t>
                      </a: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3063">
                <a:tc>
                  <a:txBody>
                    <a:bodyPr/>
                    <a:lstStyle/>
                    <a:p>
                      <a:pPr algn="l"/>
                      <a:r>
                        <a:rPr lang="en-US" sz="1800" dirty="0">
                          <a:ln>
                            <a:noFill/>
                          </a:ln>
                          <a:solidFill>
                            <a:schemeClr val="tx1"/>
                          </a:solidFill>
                          <a:latin typeface="Arial" pitchFamily="34" charset="0"/>
                          <a:cs typeface="Arial" pitchFamily="34" charset="0"/>
                        </a:rPr>
                        <a:t>Real-time variable bit rate</a:t>
                      </a: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Videoconferencing</a:t>
                      </a: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3063">
                <a:tc>
                  <a:txBody>
                    <a:bodyPr/>
                    <a:lstStyle/>
                    <a:p>
                      <a:pPr algn="l"/>
                      <a:r>
                        <a:rPr lang="en-US" sz="1800" dirty="0">
                          <a:ln>
                            <a:noFill/>
                          </a:ln>
                          <a:solidFill>
                            <a:schemeClr val="tx1"/>
                          </a:solidFill>
                          <a:latin typeface="Arial" pitchFamily="34" charset="0"/>
                          <a:cs typeface="Arial" pitchFamily="34" charset="0"/>
                        </a:rPr>
                        <a:t>Non-real-time variable bit rate</a:t>
                      </a: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Streaming a movie</a:t>
                      </a: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3063">
                <a:tc>
                  <a:txBody>
                    <a:bodyPr/>
                    <a:lstStyle/>
                    <a:p>
                      <a:pPr algn="l"/>
                      <a:r>
                        <a:rPr lang="en-US" sz="1800" dirty="0">
                          <a:ln>
                            <a:noFill/>
                          </a:ln>
                          <a:solidFill>
                            <a:schemeClr val="tx1"/>
                          </a:solidFill>
                          <a:latin typeface="Arial" pitchFamily="34" charset="0"/>
                          <a:cs typeface="Arial" pitchFamily="34" charset="0"/>
                        </a:rPr>
                        <a:t>Available bit rate</a:t>
                      </a: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File transfer</a:t>
                      </a:r>
                    </a:p>
                  </a:txBody>
                  <a:tcPr marL="94950" marR="94950">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72729" name="TextBox 8"/>
          <p:cNvSpPr txBox="1">
            <a:spLocks noChangeArrowheads="1"/>
          </p:cNvSpPr>
          <p:nvPr/>
        </p:nvSpPr>
        <p:spPr bwMode="auto">
          <a:xfrm>
            <a:off x="2095500" y="5032375"/>
            <a:ext cx="4945063"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Example of QoS categories from ATM networks</a:t>
            </a:r>
          </a:p>
        </p:txBody>
      </p:sp>
    </p:spTree>
    <p:extLst>
      <p:ext uri="{BB962C8B-B14F-4D97-AF65-F5344CB8AC3E}">
        <p14:creationId xmlns:p14="http://schemas.microsoft.com/office/powerpoint/2010/main" val="3519608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zh-CN">
                <a:ea typeface="宋体" panose="02010600030101010101" pitchFamily="2" charset="-122"/>
              </a:rPr>
              <a:t>Traffic Shaping (1)</a:t>
            </a:r>
          </a:p>
        </p:txBody>
      </p:sp>
      <p:sp>
        <p:nvSpPr>
          <p:cNvPr id="7475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74756" name="Content Placeholder 2"/>
          <p:cNvSpPr>
            <a:spLocks noGrp="1"/>
          </p:cNvSpPr>
          <p:nvPr>
            <p:ph idx="1"/>
          </p:nvPr>
        </p:nvSpPr>
        <p:spPr>
          <a:xfrm>
            <a:off x="781050" y="2201863"/>
            <a:ext cx="4114800" cy="3582987"/>
          </a:xfrm>
        </p:spPr>
        <p:txBody>
          <a:bodyPr/>
          <a:lstStyle/>
          <a:p>
            <a:r>
              <a:rPr lang="en-US" altLang="zh-CN">
                <a:ea typeface="宋体" panose="02010600030101010101" pitchFamily="2" charset="-122"/>
              </a:rPr>
              <a:t>Traffic shaping regulates the average rate and burstiness of data entering the network</a:t>
            </a:r>
          </a:p>
          <a:p>
            <a:pPr lvl="1"/>
            <a:r>
              <a:rPr lang="en-US" altLang="zh-CN">
                <a:ea typeface="宋体" panose="02010600030101010101" pitchFamily="2" charset="-122"/>
              </a:rPr>
              <a:t>Lets us make guarantees</a:t>
            </a:r>
          </a:p>
        </p:txBody>
      </p:sp>
      <p:pic>
        <p:nvPicPr>
          <p:cNvPr id="74757" name="Picture 2"/>
          <p:cNvPicPr>
            <a:picLocks noChangeAspect="1" noChangeArrowheads="1"/>
          </p:cNvPicPr>
          <p:nvPr/>
        </p:nvPicPr>
        <p:blipFill>
          <a:blip r:embed="rId2">
            <a:extLst>
              <a:ext uri="{28A0092B-C50C-407E-A947-70E740481C1C}">
                <a14:useLocalDpi xmlns:a14="http://schemas.microsoft.com/office/drawing/2010/main" val="0"/>
              </a:ext>
            </a:extLst>
          </a:blip>
          <a:srcRect r="70042" b="11290"/>
          <a:stretch>
            <a:fillRect/>
          </a:stretch>
        </p:blipFill>
        <p:spPr bwMode="auto">
          <a:xfrm>
            <a:off x="5435600" y="1800225"/>
            <a:ext cx="2439988"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TextBox 8"/>
          <p:cNvSpPr txBox="1">
            <a:spLocks noChangeArrowheads="1"/>
          </p:cNvSpPr>
          <p:nvPr/>
        </p:nvSpPr>
        <p:spPr bwMode="auto">
          <a:xfrm>
            <a:off x="7000875" y="3224213"/>
            <a:ext cx="766763"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200">
                <a:ea typeface="宋体" panose="02010600030101010101" pitchFamily="2" charset="-122"/>
              </a:rPr>
              <a:t>Shape traffic here</a:t>
            </a:r>
          </a:p>
        </p:txBody>
      </p:sp>
    </p:spTree>
    <p:extLst>
      <p:ext uri="{BB962C8B-B14F-4D97-AF65-F5344CB8AC3E}">
        <p14:creationId xmlns:p14="http://schemas.microsoft.com/office/powerpoint/2010/main" val="1632180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zh-CN">
                <a:ea typeface="宋体" panose="02010600030101010101" pitchFamily="2" charset="-122"/>
              </a:rPr>
              <a:t>Traffic Shaping (2)</a:t>
            </a:r>
          </a:p>
        </p:txBody>
      </p:sp>
      <p:sp>
        <p:nvSpPr>
          <p:cNvPr id="7577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75780" name="Content Placeholder 2"/>
          <p:cNvSpPr>
            <a:spLocks noGrp="1"/>
          </p:cNvSpPr>
          <p:nvPr>
            <p:ph idx="1"/>
          </p:nvPr>
        </p:nvSpPr>
        <p:spPr>
          <a:xfrm>
            <a:off x="914400" y="1344613"/>
            <a:ext cx="7789863" cy="4600575"/>
          </a:xfrm>
        </p:spPr>
        <p:txBody>
          <a:bodyPr/>
          <a:lstStyle/>
          <a:p>
            <a:r>
              <a:rPr lang="en-US" altLang="zh-CN">
                <a:ea typeface="宋体" panose="02010600030101010101" pitchFamily="2" charset="-122"/>
              </a:rPr>
              <a:t>Token/Leaky bucket limits both the average rate (R)  and short-term burst (B) of traffic</a:t>
            </a:r>
          </a:p>
          <a:p>
            <a:pPr lvl="1"/>
            <a:r>
              <a:rPr lang="en-US" altLang="zh-CN">
                <a:ea typeface="宋体" panose="02010600030101010101" pitchFamily="2" charset="-122"/>
              </a:rPr>
              <a:t>For token, bucket size is B, water enters at rate R and is removed to send; opposite for leaky.</a:t>
            </a:r>
          </a:p>
        </p:txBody>
      </p:sp>
      <p:pic>
        <p:nvPicPr>
          <p:cNvPr id="75781"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2253" b="18835"/>
          <a:stretch>
            <a:fillRect/>
          </a:stretch>
        </p:blipFill>
        <p:spPr bwMode="auto">
          <a:xfrm>
            <a:off x="1809750" y="2989263"/>
            <a:ext cx="5516563"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Box 5"/>
          <p:cNvSpPr txBox="1">
            <a:spLocks noChangeArrowheads="1"/>
          </p:cNvSpPr>
          <p:nvPr/>
        </p:nvSpPr>
        <p:spPr bwMode="auto">
          <a:xfrm>
            <a:off x="1879600" y="5730875"/>
            <a:ext cx="2455863" cy="614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2000">
                <a:solidFill>
                  <a:srgbClr val="FF2BD8"/>
                </a:solidFill>
                <a:ea typeface="宋体" panose="02010600030101010101" pitchFamily="2" charset="-122"/>
              </a:rPr>
              <a:t>Leaky bucket</a:t>
            </a:r>
          </a:p>
          <a:p>
            <a:pPr algn="ctr" eaLnBrk="1" hangingPunct="1">
              <a:spcBef>
                <a:spcPct val="0"/>
              </a:spcBef>
              <a:buClrTx/>
              <a:buFontTx/>
              <a:buNone/>
            </a:pPr>
            <a:r>
              <a:rPr lang="en-US" altLang="zh-CN" sz="2000">
                <a:solidFill>
                  <a:srgbClr val="FF2BD8"/>
                </a:solidFill>
                <a:ea typeface="宋体" panose="02010600030101010101" pitchFamily="2" charset="-122"/>
              </a:rPr>
              <a:t>(need not full to send)</a:t>
            </a:r>
          </a:p>
        </p:txBody>
      </p:sp>
      <p:sp>
        <p:nvSpPr>
          <p:cNvPr id="75783" name="TextBox 6"/>
          <p:cNvSpPr txBox="1">
            <a:spLocks noChangeArrowheads="1"/>
          </p:cNvSpPr>
          <p:nvPr/>
        </p:nvSpPr>
        <p:spPr bwMode="auto">
          <a:xfrm>
            <a:off x="4876800" y="5735638"/>
            <a:ext cx="3214688" cy="615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2000">
                <a:solidFill>
                  <a:srgbClr val="FF2BD8"/>
                </a:solidFill>
                <a:ea typeface="宋体" panose="02010600030101010101" pitchFamily="2" charset="-122"/>
              </a:rPr>
              <a:t>Token bucket</a:t>
            </a:r>
          </a:p>
          <a:p>
            <a:pPr algn="ctr" eaLnBrk="1" hangingPunct="1">
              <a:spcBef>
                <a:spcPct val="0"/>
              </a:spcBef>
              <a:buClrTx/>
              <a:buFontTx/>
              <a:buNone/>
            </a:pPr>
            <a:r>
              <a:rPr lang="en-US" altLang="zh-CN" sz="2000">
                <a:solidFill>
                  <a:srgbClr val="FF2BD8"/>
                </a:solidFill>
                <a:ea typeface="宋体" panose="02010600030101010101" pitchFamily="2" charset="-122"/>
              </a:rPr>
              <a:t>(need some water to send)</a:t>
            </a:r>
          </a:p>
        </p:txBody>
      </p:sp>
      <p:sp>
        <p:nvSpPr>
          <p:cNvPr id="75784" name="TextBox 10"/>
          <p:cNvSpPr txBox="1">
            <a:spLocks noChangeArrowheads="1"/>
          </p:cNvSpPr>
          <p:nvPr/>
        </p:nvSpPr>
        <p:spPr bwMode="auto">
          <a:xfrm>
            <a:off x="1789113" y="4110038"/>
            <a:ext cx="688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200">
                <a:ea typeface="宋体" panose="02010600030101010101" pitchFamily="2" charset="-122"/>
              </a:rPr>
              <a:t>to send</a:t>
            </a:r>
          </a:p>
        </p:txBody>
      </p:sp>
      <p:sp>
        <p:nvSpPr>
          <p:cNvPr id="75785" name="TextBox 11"/>
          <p:cNvSpPr txBox="1">
            <a:spLocks noChangeArrowheads="1"/>
          </p:cNvSpPr>
          <p:nvPr/>
        </p:nvSpPr>
        <p:spPr bwMode="auto">
          <a:xfrm>
            <a:off x="4862513" y="4803775"/>
            <a:ext cx="687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200">
                <a:ea typeface="宋体" panose="02010600030101010101" pitchFamily="2" charset="-122"/>
              </a:rPr>
              <a:t>to send</a:t>
            </a:r>
          </a:p>
        </p:txBody>
      </p:sp>
    </p:spTree>
    <p:extLst>
      <p:ext uri="{BB962C8B-B14F-4D97-AF65-F5344CB8AC3E}">
        <p14:creationId xmlns:p14="http://schemas.microsoft.com/office/powerpoint/2010/main" val="3523310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a:ea typeface="宋体" panose="02010600030101010101" pitchFamily="2" charset="-122"/>
              </a:rPr>
              <a:t>Traffic Shaping (3)</a:t>
            </a:r>
          </a:p>
        </p:txBody>
      </p:sp>
      <p:sp>
        <p:nvSpPr>
          <p:cNvPr id="7680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7680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1438" y="1162050"/>
            <a:ext cx="35814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4388" y="984250"/>
            <a:ext cx="3303587"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TextBox 7"/>
          <p:cNvSpPr txBox="1">
            <a:spLocks noChangeArrowheads="1"/>
          </p:cNvSpPr>
          <p:nvPr/>
        </p:nvSpPr>
        <p:spPr bwMode="auto">
          <a:xfrm>
            <a:off x="477838" y="2697163"/>
            <a:ext cx="1901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solidFill>
                  <a:srgbClr val="FF2BD8"/>
                </a:solidFill>
                <a:ea typeface="宋体" panose="02010600030101010101" pitchFamily="2" charset="-122"/>
              </a:rPr>
              <a:t>Shaped by R=200 Mbps B=9600 KB</a:t>
            </a:r>
          </a:p>
        </p:txBody>
      </p:sp>
      <p:sp>
        <p:nvSpPr>
          <p:cNvPr id="76807" name="TextBox 8"/>
          <p:cNvSpPr txBox="1">
            <a:spLocks noChangeArrowheads="1"/>
          </p:cNvSpPr>
          <p:nvPr/>
        </p:nvSpPr>
        <p:spPr bwMode="auto">
          <a:xfrm>
            <a:off x="482600" y="4059238"/>
            <a:ext cx="19018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solidFill>
                  <a:srgbClr val="FF2BD8"/>
                </a:solidFill>
                <a:ea typeface="宋体" panose="02010600030101010101" pitchFamily="2" charset="-122"/>
              </a:rPr>
              <a:t>Shaped by R=200 Mbps B=0 KB</a:t>
            </a:r>
          </a:p>
        </p:txBody>
      </p:sp>
      <p:sp>
        <p:nvSpPr>
          <p:cNvPr id="76808" name="TextBox 9"/>
          <p:cNvSpPr txBox="1">
            <a:spLocks noChangeArrowheads="1"/>
          </p:cNvSpPr>
          <p:nvPr/>
        </p:nvSpPr>
        <p:spPr bwMode="auto">
          <a:xfrm>
            <a:off x="522288" y="1374775"/>
            <a:ext cx="1901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solidFill>
                  <a:srgbClr val="FF2BD8"/>
                </a:solidFill>
                <a:ea typeface="宋体" panose="02010600030101010101" pitchFamily="2" charset="-122"/>
              </a:rPr>
              <a:t>Host traffic</a:t>
            </a:r>
          </a:p>
          <a:p>
            <a:pPr eaLnBrk="1" hangingPunct="1">
              <a:spcBef>
                <a:spcPct val="0"/>
              </a:spcBef>
              <a:buClrTx/>
              <a:buFontTx/>
              <a:buNone/>
            </a:pPr>
            <a:r>
              <a:rPr lang="en-US" altLang="zh-CN" sz="2000">
                <a:solidFill>
                  <a:srgbClr val="FF2BD8"/>
                </a:solidFill>
                <a:ea typeface="宋体" panose="02010600030101010101" pitchFamily="2" charset="-122"/>
              </a:rPr>
              <a:t>R=200 Mbps B=16000 KB</a:t>
            </a:r>
          </a:p>
        </p:txBody>
      </p:sp>
      <p:sp>
        <p:nvSpPr>
          <p:cNvPr id="76809" name="TextBox 11"/>
          <p:cNvSpPr txBox="1">
            <a:spLocks noChangeArrowheads="1"/>
          </p:cNvSpPr>
          <p:nvPr/>
        </p:nvSpPr>
        <p:spPr bwMode="auto">
          <a:xfrm>
            <a:off x="658813" y="5673725"/>
            <a:ext cx="79327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a:ea typeface="宋体" panose="02010600030101010101" pitchFamily="2" charset="-122"/>
              </a:rPr>
              <a:t>Smaller bucket size delays traffic and reduces burstiness</a:t>
            </a:r>
          </a:p>
        </p:txBody>
      </p:sp>
      <p:cxnSp>
        <p:nvCxnSpPr>
          <p:cNvPr id="76810" name="Straight Arrow Connector 13"/>
          <p:cNvCxnSpPr>
            <a:cxnSpLocks noChangeShapeType="1"/>
          </p:cNvCxnSpPr>
          <p:nvPr/>
        </p:nvCxnSpPr>
        <p:spPr bwMode="auto">
          <a:xfrm rot="5400000">
            <a:off x="954088" y="2527300"/>
            <a:ext cx="354012" cy="1588"/>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6811" name="Straight Arrow Connector 14"/>
          <p:cNvCxnSpPr>
            <a:cxnSpLocks noChangeShapeType="1"/>
          </p:cNvCxnSpPr>
          <p:nvPr/>
        </p:nvCxnSpPr>
        <p:spPr bwMode="auto">
          <a:xfrm rot="5400000">
            <a:off x="958850" y="3849688"/>
            <a:ext cx="354013" cy="1587"/>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4510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a:ea typeface="宋体" panose="02010600030101010101" pitchFamily="2" charset="-122"/>
              </a:rPr>
              <a:t>Packet Scheduling (1)</a:t>
            </a:r>
          </a:p>
        </p:txBody>
      </p:sp>
      <p:sp>
        <p:nvSpPr>
          <p:cNvPr id="7885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78852"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Packet scheduling divides router/link resources among traffic flows with alternatives to FIFO (First In First Out)</a:t>
            </a:r>
          </a:p>
        </p:txBody>
      </p:sp>
      <p:pic>
        <p:nvPicPr>
          <p:cNvPr id="788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2662238"/>
            <a:ext cx="822007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TextBox 8"/>
          <p:cNvSpPr txBox="1">
            <a:spLocks noChangeArrowheads="1"/>
          </p:cNvSpPr>
          <p:nvPr/>
        </p:nvSpPr>
        <p:spPr bwMode="auto">
          <a:xfrm>
            <a:off x="2857500" y="5014913"/>
            <a:ext cx="34686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Example of round-robin queuing</a:t>
            </a:r>
          </a:p>
        </p:txBody>
      </p:sp>
      <p:sp>
        <p:nvSpPr>
          <p:cNvPr id="78855" name="TextBox 9"/>
          <p:cNvSpPr txBox="1">
            <a:spLocks noChangeArrowheads="1"/>
          </p:cNvSpPr>
          <p:nvPr/>
        </p:nvSpPr>
        <p:spPr bwMode="auto">
          <a:xfrm>
            <a:off x="2890838" y="28908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78856" name="TextBox 10"/>
          <p:cNvSpPr txBox="1">
            <a:spLocks noChangeArrowheads="1"/>
          </p:cNvSpPr>
          <p:nvPr/>
        </p:nvSpPr>
        <p:spPr bwMode="auto">
          <a:xfrm>
            <a:off x="2600325" y="2905125"/>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78857" name="TextBox 11"/>
          <p:cNvSpPr txBox="1">
            <a:spLocks noChangeArrowheads="1"/>
          </p:cNvSpPr>
          <p:nvPr/>
        </p:nvSpPr>
        <p:spPr bwMode="auto">
          <a:xfrm>
            <a:off x="2271713" y="28908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78858" name="TextBox 12"/>
          <p:cNvSpPr txBox="1">
            <a:spLocks noChangeArrowheads="1"/>
          </p:cNvSpPr>
          <p:nvPr/>
        </p:nvSpPr>
        <p:spPr bwMode="auto">
          <a:xfrm>
            <a:off x="2963863" y="354488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78859" name="TextBox 13"/>
          <p:cNvSpPr txBox="1">
            <a:spLocks noChangeArrowheads="1"/>
          </p:cNvSpPr>
          <p:nvPr/>
        </p:nvSpPr>
        <p:spPr bwMode="auto">
          <a:xfrm>
            <a:off x="2663825" y="354965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78860" name="TextBox 15"/>
          <p:cNvSpPr txBox="1">
            <a:spLocks noChangeArrowheads="1"/>
          </p:cNvSpPr>
          <p:nvPr/>
        </p:nvSpPr>
        <p:spPr bwMode="auto">
          <a:xfrm>
            <a:off x="2900363" y="41989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3</a:t>
            </a:r>
          </a:p>
        </p:txBody>
      </p:sp>
      <p:sp>
        <p:nvSpPr>
          <p:cNvPr id="78861" name="TextBox 16"/>
          <p:cNvSpPr txBox="1">
            <a:spLocks noChangeArrowheads="1"/>
          </p:cNvSpPr>
          <p:nvPr/>
        </p:nvSpPr>
        <p:spPr bwMode="auto">
          <a:xfrm>
            <a:off x="2501900" y="4213225"/>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3</a:t>
            </a:r>
          </a:p>
        </p:txBody>
      </p:sp>
      <p:sp>
        <p:nvSpPr>
          <p:cNvPr id="78862" name="TextBox 17"/>
          <p:cNvSpPr txBox="1">
            <a:spLocks noChangeArrowheads="1"/>
          </p:cNvSpPr>
          <p:nvPr/>
        </p:nvSpPr>
        <p:spPr bwMode="auto">
          <a:xfrm>
            <a:off x="2114550" y="420846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3</a:t>
            </a:r>
          </a:p>
        </p:txBody>
      </p:sp>
    </p:spTree>
    <p:extLst>
      <p:ext uri="{BB962C8B-B14F-4D97-AF65-F5344CB8AC3E}">
        <p14:creationId xmlns:p14="http://schemas.microsoft.com/office/powerpoint/2010/main" val="1135396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a:ea typeface="宋体" panose="02010600030101010101" pitchFamily="2" charset="-122"/>
              </a:rPr>
              <a:t>Packet Scheduling (2)</a:t>
            </a:r>
          </a:p>
        </p:txBody>
      </p:sp>
      <p:sp>
        <p:nvSpPr>
          <p:cNvPr id="7987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79876" name="Rectangle 3"/>
          <p:cNvSpPr>
            <a:spLocks noGrp="1" noChangeArrowheads="1"/>
          </p:cNvSpPr>
          <p:nvPr>
            <p:ph idx="1"/>
          </p:nvPr>
        </p:nvSpPr>
        <p:spPr>
          <a:xfrm>
            <a:off x="914400" y="1365250"/>
            <a:ext cx="7789863" cy="4598988"/>
          </a:xfrm>
        </p:spPr>
        <p:txBody>
          <a:bodyPr/>
          <a:lstStyle/>
          <a:p>
            <a:r>
              <a:rPr lang="en-US" altLang="zh-CN">
                <a:ea typeface="宋体" panose="02010600030101010101" pitchFamily="2" charset="-122"/>
              </a:rPr>
              <a:t>Fair Queueing approximates bit-level fairness with different packet sizes; weights change target levels</a:t>
            </a:r>
          </a:p>
          <a:p>
            <a:pPr lvl="1"/>
            <a:r>
              <a:rPr lang="en-US" altLang="zh-CN">
                <a:ea typeface="宋体" panose="02010600030101010101" pitchFamily="2" charset="-122"/>
              </a:rPr>
              <a:t>Result is WFQ (Weighted Fair Queueing)</a:t>
            </a:r>
          </a:p>
        </p:txBody>
      </p:sp>
      <p:pic>
        <p:nvPicPr>
          <p:cNvPr id="79877" name="Picture 2"/>
          <p:cNvPicPr>
            <a:picLocks noChangeAspect="1" noChangeArrowheads="1"/>
          </p:cNvPicPr>
          <p:nvPr/>
        </p:nvPicPr>
        <p:blipFill>
          <a:blip r:embed="rId3">
            <a:extLst>
              <a:ext uri="{28A0092B-C50C-407E-A947-70E740481C1C}">
                <a14:useLocalDpi xmlns:a14="http://schemas.microsoft.com/office/drawing/2010/main" val="0"/>
              </a:ext>
            </a:extLst>
          </a:blip>
          <a:srcRect b="14426"/>
          <a:stretch>
            <a:fillRect/>
          </a:stretch>
        </p:blipFill>
        <p:spPr bwMode="auto">
          <a:xfrm>
            <a:off x="481013" y="2774950"/>
            <a:ext cx="8181975"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TextBox 9"/>
          <p:cNvSpPr txBox="1">
            <a:spLocks noChangeArrowheads="1"/>
          </p:cNvSpPr>
          <p:nvPr/>
        </p:nvSpPr>
        <p:spPr bwMode="auto">
          <a:xfrm>
            <a:off x="957263" y="5535613"/>
            <a:ext cx="2592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Packets may be sent out of arrival order</a:t>
            </a:r>
          </a:p>
        </p:txBody>
      </p:sp>
      <p:sp>
        <p:nvSpPr>
          <p:cNvPr id="79879" name="TextBox 10"/>
          <p:cNvSpPr txBox="1">
            <a:spLocks noChangeArrowheads="1"/>
          </p:cNvSpPr>
          <p:nvPr/>
        </p:nvSpPr>
        <p:spPr bwMode="auto">
          <a:xfrm>
            <a:off x="5241925" y="5521325"/>
            <a:ext cx="3440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Finish virtual times determine transmission order</a:t>
            </a:r>
          </a:p>
        </p:txBody>
      </p:sp>
      <p:sp>
        <p:nvSpPr>
          <p:cNvPr id="79880" name="TextBox 11"/>
          <p:cNvSpPr txBox="1">
            <a:spLocks noChangeArrowheads="1"/>
          </p:cNvSpPr>
          <p:nvPr/>
        </p:nvSpPr>
        <p:spPr bwMode="auto">
          <a:xfrm>
            <a:off x="5573713" y="5151438"/>
            <a:ext cx="2806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F</a:t>
            </a:r>
            <a:r>
              <a:rPr lang="en-US" altLang="zh-CN" sz="2000" baseline="-25000">
                <a:ea typeface="宋体" panose="02010600030101010101" pitchFamily="2" charset="-122"/>
              </a:rPr>
              <a:t>i</a:t>
            </a:r>
            <a:r>
              <a:rPr lang="en-US" altLang="zh-CN" sz="2000">
                <a:ea typeface="宋体" panose="02010600030101010101" pitchFamily="2" charset="-122"/>
              </a:rPr>
              <a:t> = max(A</a:t>
            </a:r>
            <a:r>
              <a:rPr lang="en-US" altLang="zh-CN" sz="2000" baseline="-25000">
                <a:ea typeface="宋体" panose="02010600030101010101" pitchFamily="2" charset="-122"/>
              </a:rPr>
              <a:t>i</a:t>
            </a:r>
            <a:r>
              <a:rPr lang="en-US" altLang="zh-CN" sz="2000">
                <a:ea typeface="宋体" panose="02010600030101010101" pitchFamily="2" charset="-122"/>
              </a:rPr>
              <a:t>, F</a:t>
            </a:r>
            <a:r>
              <a:rPr lang="en-US" altLang="zh-CN" sz="2000" baseline="-25000">
                <a:ea typeface="宋体" panose="02010600030101010101" pitchFamily="2" charset="-122"/>
              </a:rPr>
              <a:t>i-1</a:t>
            </a:r>
            <a:r>
              <a:rPr lang="en-US" altLang="zh-CN" sz="2000">
                <a:ea typeface="宋体" panose="02010600030101010101" pitchFamily="2" charset="-122"/>
              </a:rPr>
              <a:t>) + L</a:t>
            </a:r>
            <a:r>
              <a:rPr lang="en-US" altLang="zh-CN" sz="2000" baseline="-25000">
                <a:ea typeface="宋体" panose="02010600030101010101" pitchFamily="2" charset="-122"/>
              </a:rPr>
              <a:t>i</a:t>
            </a:r>
            <a:r>
              <a:rPr lang="en-US" altLang="zh-CN" sz="2000">
                <a:ea typeface="宋体" panose="02010600030101010101" pitchFamily="2" charset="-122"/>
              </a:rPr>
              <a:t>/W</a:t>
            </a:r>
          </a:p>
        </p:txBody>
      </p:sp>
    </p:spTree>
    <p:extLst>
      <p:ext uri="{BB962C8B-B14F-4D97-AF65-F5344CB8AC3E}">
        <p14:creationId xmlns:p14="http://schemas.microsoft.com/office/powerpoint/2010/main" val="467446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a:ea typeface="宋体" panose="02010600030101010101" pitchFamily="2" charset="-122"/>
              </a:rPr>
              <a:t>Admission Control (1)</a:t>
            </a:r>
          </a:p>
        </p:txBody>
      </p:sp>
      <p:sp>
        <p:nvSpPr>
          <p:cNvPr id="8192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8192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Admission control takes a traffic flow specification and decides whether the network can carry it</a:t>
            </a:r>
          </a:p>
          <a:p>
            <a:pPr lvl="1"/>
            <a:r>
              <a:rPr lang="en-US" altLang="zh-CN">
                <a:ea typeface="宋体" panose="02010600030101010101" pitchFamily="2" charset="-122"/>
              </a:rPr>
              <a:t>Sets up packet scheduling to meet QoS</a:t>
            </a:r>
          </a:p>
        </p:txBody>
      </p:sp>
      <p:pic>
        <p:nvPicPr>
          <p:cNvPr id="819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038" y="3136900"/>
            <a:ext cx="391795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TextBox 11"/>
          <p:cNvSpPr txBox="1">
            <a:spLocks noChangeArrowheads="1"/>
          </p:cNvSpPr>
          <p:nvPr/>
        </p:nvSpPr>
        <p:spPr bwMode="auto">
          <a:xfrm>
            <a:off x="2179638" y="5407025"/>
            <a:ext cx="4864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Example flow specification</a:t>
            </a:r>
          </a:p>
        </p:txBody>
      </p:sp>
    </p:spTree>
    <p:extLst>
      <p:ext uri="{BB962C8B-B14F-4D97-AF65-F5344CB8AC3E}">
        <p14:creationId xmlns:p14="http://schemas.microsoft.com/office/powerpoint/2010/main" val="4242288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a:ea typeface="宋体" panose="02010600030101010101" pitchFamily="2" charset="-122"/>
              </a:rPr>
              <a:t>Admission Control (2)</a:t>
            </a:r>
          </a:p>
        </p:txBody>
      </p:sp>
      <p:sp>
        <p:nvSpPr>
          <p:cNvPr id="8294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82948"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Construction to guarantee bandwidth B and delay D:</a:t>
            </a:r>
          </a:p>
          <a:p>
            <a:pPr lvl="1"/>
            <a:r>
              <a:rPr lang="en-US" altLang="zh-CN">
                <a:ea typeface="宋体" panose="02010600030101010101" pitchFamily="2" charset="-122"/>
              </a:rPr>
              <a:t>Shape traffic source to a (R, B) token bucket</a:t>
            </a:r>
          </a:p>
          <a:p>
            <a:pPr lvl="1"/>
            <a:r>
              <a:rPr lang="en-US" altLang="zh-CN">
                <a:ea typeface="宋体" panose="02010600030101010101" pitchFamily="2" charset="-122"/>
              </a:rPr>
              <a:t>Run WFQ with weight W / all weights &gt; R/capacity</a:t>
            </a:r>
          </a:p>
          <a:p>
            <a:pPr lvl="1"/>
            <a:r>
              <a:rPr lang="en-US" altLang="zh-CN">
                <a:ea typeface="宋体" panose="02010600030101010101" pitchFamily="2" charset="-122"/>
              </a:rPr>
              <a:t>Holds for all traffic patterns, all topologies</a:t>
            </a:r>
          </a:p>
        </p:txBody>
      </p:sp>
      <p:pic>
        <p:nvPicPr>
          <p:cNvPr id="829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3532188"/>
            <a:ext cx="737235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996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zh-CN">
                <a:ea typeface="宋体" panose="02010600030101010101" pitchFamily="2" charset="-122"/>
              </a:rPr>
              <a:t>Integrated Services (1)</a:t>
            </a:r>
          </a:p>
        </p:txBody>
      </p:sp>
      <p:sp>
        <p:nvSpPr>
          <p:cNvPr id="8499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84996" name="Content Placeholder 2"/>
          <p:cNvSpPr>
            <a:spLocks noGrp="1"/>
          </p:cNvSpPr>
          <p:nvPr>
            <p:ph idx="1"/>
          </p:nvPr>
        </p:nvSpPr>
        <p:spPr>
          <a:xfrm>
            <a:off x="914400" y="1611313"/>
            <a:ext cx="7789863" cy="4598987"/>
          </a:xfrm>
        </p:spPr>
        <p:txBody>
          <a:bodyPr/>
          <a:lstStyle/>
          <a:p>
            <a:r>
              <a:rPr lang="en-US" altLang="zh-CN">
                <a:ea typeface="宋体" panose="02010600030101010101" pitchFamily="2" charset="-122"/>
              </a:rPr>
              <a:t>Design with QoS for each flow; handles multicast traffic.</a:t>
            </a:r>
          </a:p>
          <a:p>
            <a:r>
              <a:rPr lang="en-US" altLang="zh-CN">
                <a:ea typeface="宋体" panose="02010600030101010101" pitchFamily="2" charset="-122"/>
              </a:rPr>
              <a:t>Admission with RSVP (Resource reSerVation Protocol):</a:t>
            </a:r>
          </a:p>
          <a:p>
            <a:pPr lvl="1"/>
            <a:r>
              <a:rPr lang="en-US" altLang="zh-CN">
                <a:ea typeface="宋体" panose="02010600030101010101" pitchFamily="2" charset="-122"/>
              </a:rPr>
              <a:t>Receiver sends a request back to the sender</a:t>
            </a:r>
          </a:p>
          <a:p>
            <a:pPr lvl="1"/>
            <a:r>
              <a:rPr lang="en-US" altLang="zh-CN">
                <a:ea typeface="宋体" panose="02010600030101010101" pitchFamily="2" charset="-122"/>
              </a:rPr>
              <a:t>Each router along the way reserves resources</a:t>
            </a:r>
          </a:p>
          <a:p>
            <a:pPr lvl="1"/>
            <a:r>
              <a:rPr lang="en-US" altLang="zh-CN">
                <a:ea typeface="宋体" panose="02010600030101010101" pitchFamily="2" charset="-122"/>
              </a:rPr>
              <a:t>Routers merge multiple requests for same flow</a:t>
            </a:r>
          </a:p>
          <a:p>
            <a:pPr lvl="1"/>
            <a:r>
              <a:rPr lang="en-US" altLang="zh-CN">
                <a:ea typeface="宋体" panose="02010600030101010101" pitchFamily="2" charset="-122"/>
              </a:rPr>
              <a:t>Entire path is set up, or reservation not made</a:t>
            </a:r>
          </a:p>
          <a:p>
            <a:endParaRPr lang="en-US" altLang="zh-CN">
              <a:ea typeface="宋体" panose="02010600030101010101" pitchFamily="2" charset="-122"/>
            </a:endParaRPr>
          </a:p>
        </p:txBody>
      </p:sp>
    </p:spTree>
    <p:extLst>
      <p:ext uri="{BB962C8B-B14F-4D97-AF65-F5344CB8AC3E}">
        <p14:creationId xmlns:p14="http://schemas.microsoft.com/office/powerpoint/2010/main" val="2568107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Forwarding process in a router when used in a connectionless network</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885" y="4713287"/>
            <a:ext cx="63722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85" y="1404937"/>
            <a:ext cx="286543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4885" y="2776537"/>
            <a:ext cx="22288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1085" y="2857500"/>
            <a:ext cx="2540000"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685" y="3141662"/>
            <a:ext cx="12509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5485" y="2946400"/>
            <a:ext cx="18621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18"/>
                                            </p:cond>
                                          </p:stCondLst>
                                          <p:endCondLst>
                                            <p:cond evt="onStopAudio" delay="0">
                                              <p:tgtEl>
                                                <p:sldTgt/>
                                              </p:tgtEl>
                                            </p:cond>
                                          </p:endCondLst>
                                        </p:cTn>
                                        <p:tgtEl>
                                          <p:sndTgt r:embed="rId2" name="bomb.wav"/>
                                        </p:tgtEl>
                                      </p:cMediaNode>
                                    </p:audio>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zh-CN">
                <a:ea typeface="宋体" panose="02010600030101010101" pitchFamily="2" charset="-122"/>
              </a:rPr>
              <a:t>Integrated Services (2)</a:t>
            </a:r>
          </a:p>
        </p:txBody>
      </p:sp>
      <p:sp>
        <p:nvSpPr>
          <p:cNvPr id="8601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86020" name="Picture 2"/>
          <p:cNvPicPr>
            <a:picLocks noChangeAspect="1" noChangeArrowheads="1"/>
          </p:cNvPicPr>
          <p:nvPr/>
        </p:nvPicPr>
        <p:blipFill>
          <a:blip r:embed="rId2">
            <a:extLst>
              <a:ext uri="{28A0092B-C50C-407E-A947-70E740481C1C}">
                <a14:useLocalDpi xmlns:a14="http://schemas.microsoft.com/office/drawing/2010/main" val="0"/>
              </a:ext>
            </a:extLst>
          </a:blip>
          <a:srcRect b="8679"/>
          <a:stretch>
            <a:fillRect/>
          </a:stretch>
        </p:blipFill>
        <p:spPr bwMode="auto">
          <a:xfrm>
            <a:off x="855663" y="1389063"/>
            <a:ext cx="741045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TextBox 5"/>
          <p:cNvSpPr txBox="1">
            <a:spLocks noChangeArrowheads="1"/>
          </p:cNvSpPr>
          <p:nvPr/>
        </p:nvSpPr>
        <p:spPr bwMode="auto">
          <a:xfrm>
            <a:off x="825500" y="5191125"/>
            <a:ext cx="2154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R3 reserves flow from S1</a:t>
            </a:r>
          </a:p>
        </p:txBody>
      </p:sp>
      <p:sp>
        <p:nvSpPr>
          <p:cNvPr id="86022" name="TextBox 6"/>
          <p:cNvSpPr txBox="1">
            <a:spLocks noChangeArrowheads="1"/>
          </p:cNvSpPr>
          <p:nvPr/>
        </p:nvSpPr>
        <p:spPr bwMode="auto">
          <a:xfrm>
            <a:off x="3486150" y="5216525"/>
            <a:ext cx="2128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R3 reserves flow from S2</a:t>
            </a:r>
          </a:p>
        </p:txBody>
      </p:sp>
      <p:sp>
        <p:nvSpPr>
          <p:cNvPr id="86023" name="TextBox 7"/>
          <p:cNvSpPr txBox="1">
            <a:spLocks noChangeArrowheads="1"/>
          </p:cNvSpPr>
          <p:nvPr/>
        </p:nvSpPr>
        <p:spPr bwMode="auto">
          <a:xfrm>
            <a:off x="5751513" y="5200650"/>
            <a:ext cx="3038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solidFill>
                  <a:srgbClr val="FF2BD8"/>
                </a:solidFill>
                <a:ea typeface="宋体" panose="02010600030101010101" pitchFamily="2" charset="-122"/>
              </a:rPr>
              <a:t>R5 reserves flow from S1; merged with R3 at H</a:t>
            </a:r>
          </a:p>
        </p:txBody>
      </p:sp>
      <p:cxnSp>
        <p:nvCxnSpPr>
          <p:cNvPr id="86024" name="Straight Arrow Connector 13"/>
          <p:cNvCxnSpPr>
            <a:cxnSpLocks noChangeShapeType="1"/>
          </p:cNvCxnSpPr>
          <p:nvPr/>
        </p:nvCxnSpPr>
        <p:spPr bwMode="auto">
          <a:xfrm>
            <a:off x="6862763" y="3392488"/>
            <a:ext cx="276225" cy="147637"/>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6025" name="TextBox 14"/>
          <p:cNvSpPr txBox="1">
            <a:spLocks noChangeArrowheads="1"/>
          </p:cNvSpPr>
          <p:nvPr/>
        </p:nvSpPr>
        <p:spPr bwMode="auto">
          <a:xfrm>
            <a:off x="6096000" y="3136900"/>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Merge</a:t>
            </a:r>
          </a:p>
        </p:txBody>
      </p:sp>
    </p:spTree>
    <p:extLst>
      <p:ext uri="{BB962C8B-B14F-4D97-AF65-F5344CB8AC3E}">
        <p14:creationId xmlns:p14="http://schemas.microsoft.com/office/powerpoint/2010/main" val="5523693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a:ea typeface="宋体" panose="02010600030101010101" pitchFamily="2" charset="-122"/>
              </a:rPr>
              <a:t>Differentiated Services (1)</a:t>
            </a:r>
          </a:p>
        </p:txBody>
      </p:sp>
      <p:sp>
        <p:nvSpPr>
          <p:cNvPr id="87043" name="Rectangle 3"/>
          <p:cNvSpPr>
            <a:spLocks noGrp="1" noChangeArrowheads="1"/>
          </p:cNvSpPr>
          <p:nvPr>
            <p:ph idx="1"/>
          </p:nvPr>
        </p:nvSpPr>
        <p:spPr>
          <a:xfrm>
            <a:off x="457200" y="1368425"/>
            <a:ext cx="8229600" cy="4867275"/>
          </a:xfrm>
        </p:spPr>
        <p:txBody>
          <a:bodyPr/>
          <a:lstStyle/>
          <a:p>
            <a:r>
              <a:rPr lang="en-US" altLang="zh-CN">
                <a:ea typeface="宋体" panose="02010600030101010101" pitchFamily="2" charset="-122"/>
              </a:rPr>
              <a:t>Design with classes of QoS; customers buy what they want</a:t>
            </a:r>
          </a:p>
          <a:p>
            <a:pPr lvl="1"/>
            <a:r>
              <a:rPr lang="en-US" altLang="zh-CN">
                <a:ea typeface="宋体" panose="02010600030101010101" pitchFamily="2" charset="-122"/>
              </a:rPr>
              <a:t>Expedited class is sent in preference to regular class</a:t>
            </a:r>
          </a:p>
          <a:p>
            <a:pPr lvl="1"/>
            <a:r>
              <a:rPr lang="en-US" altLang="zh-CN">
                <a:ea typeface="宋体" panose="02010600030101010101" pitchFamily="2" charset="-122"/>
              </a:rPr>
              <a:t>Less expedited traffic but better quality for applications</a:t>
            </a:r>
          </a:p>
        </p:txBody>
      </p:sp>
      <p:sp>
        <p:nvSpPr>
          <p:cNvPr id="8704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870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2922588"/>
            <a:ext cx="82581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981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zh-CN">
                <a:ea typeface="宋体" panose="02010600030101010101" pitchFamily="2" charset="-122"/>
              </a:rPr>
              <a:t>Differentiated Services (2)</a:t>
            </a:r>
          </a:p>
        </p:txBody>
      </p:sp>
      <p:sp>
        <p:nvSpPr>
          <p:cNvPr id="8806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88068"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Implementation of DiffServ:</a:t>
            </a:r>
          </a:p>
          <a:p>
            <a:pPr lvl="1"/>
            <a:r>
              <a:rPr lang="en-US" altLang="zh-CN">
                <a:ea typeface="宋体" panose="02010600030101010101" pitchFamily="2" charset="-122"/>
              </a:rPr>
              <a:t>Customers mark desired class on packet</a:t>
            </a:r>
          </a:p>
          <a:p>
            <a:pPr lvl="1"/>
            <a:r>
              <a:rPr lang="en-US" altLang="zh-CN">
                <a:ea typeface="宋体" panose="02010600030101010101" pitchFamily="2" charset="-122"/>
              </a:rPr>
              <a:t>ISP shapes traffic to ensure markings are paid for</a:t>
            </a:r>
          </a:p>
          <a:p>
            <a:pPr lvl="1"/>
            <a:r>
              <a:rPr lang="en-US" altLang="zh-CN">
                <a:ea typeface="宋体" panose="02010600030101010101" pitchFamily="2" charset="-122"/>
              </a:rPr>
              <a:t>Routers use WFQ to give different service levels</a:t>
            </a:r>
          </a:p>
        </p:txBody>
      </p:sp>
      <p:pic>
        <p:nvPicPr>
          <p:cNvPr id="880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3525838"/>
            <a:ext cx="82105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236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a:ea typeface="宋体" panose="02010600030101010101" pitchFamily="2" charset="-122"/>
              </a:rPr>
              <a:t>Internetworking</a:t>
            </a:r>
          </a:p>
        </p:txBody>
      </p:sp>
      <p:sp>
        <p:nvSpPr>
          <p:cNvPr id="8909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89092" name="Rectangle 3"/>
          <p:cNvSpPr>
            <a:spLocks noGrp="1" noChangeArrowheads="1"/>
          </p:cNvSpPr>
          <p:nvPr>
            <p:ph idx="1"/>
          </p:nvPr>
        </p:nvSpPr>
        <p:spPr>
          <a:xfrm>
            <a:off x="1381125" y="1990725"/>
            <a:ext cx="7315200" cy="4019550"/>
          </a:xfrm>
        </p:spPr>
        <p:txBody>
          <a:bodyPr/>
          <a:lstStyle/>
          <a:p>
            <a:r>
              <a:rPr lang="en-US" altLang="zh-CN">
                <a:ea typeface="宋体" panose="02010600030101010101" pitchFamily="2" charset="-122"/>
              </a:rPr>
              <a:t>Internetworking joins multiple, different networks  into a single larger network</a:t>
            </a:r>
          </a:p>
          <a:p>
            <a:pPr lvl="3"/>
            <a:endParaRPr lang="en-US" altLang="zh-CN">
              <a:ea typeface="宋体" panose="02010600030101010101" pitchFamily="2" charset="-122"/>
            </a:endParaRPr>
          </a:p>
          <a:p>
            <a:pPr lvl="1"/>
            <a:r>
              <a:rPr lang="en-US" altLang="zh-CN">
                <a:ea typeface="宋体" panose="02010600030101010101" pitchFamily="2" charset="-122"/>
              </a:rPr>
              <a:t>How networks differ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How networks can be connected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Tunneling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Internetwork routing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Packet fragmentation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Tree>
    <p:extLst>
      <p:ext uri="{BB962C8B-B14F-4D97-AF65-F5344CB8AC3E}">
        <p14:creationId xmlns:p14="http://schemas.microsoft.com/office/powerpoint/2010/main" val="40121173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a:ea typeface="宋体" panose="02010600030101010101" pitchFamily="2" charset="-122"/>
              </a:rPr>
              <a:t>How Networks Differ</a:t>
            </a:r>
          </a:p>
        </p:txBody>
      </p:sp>
      <p:sp>
        <p:nvSpPr>
          <p:cNvPr id="9011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0116"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Differences can be large; complicates internetworking</a:t>
            </a:r>
          </a:p>
        </p:txBody>
      </p:sp>
      <p:pic>
        <p:nvPicPr>
          <p:cNvPr id="901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2170113"/>
            <a:ext cx="6470650"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076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zh-CN">
                <a:ea typeface="宋体" panose="02010600030101010101" pitchFamily="2" charset="-122"/>
              </a:rPr>
              <a:t>How Networks Can Be Connected</a:t>
            </a:r>
          </a:p>
        </p:txBody>
      </p:sp>
      <p:sp>
        <p:nvSpPr>
          <p:cNvPr id="9113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1140" name="Rectangle 3"/>
          <p:cNvSpPr>
            <a:spLocks noGrp="1" noChangeArrowheads="1"/>
          </p:cNvSpPr>
          <p:nvPr>
            <p:ph idx="1"/>
          </p:nvPr>
        </p:nvSpPr>
        <p:spPr>
          <a:xfrm>
            <a:off x="914400" y="1393825"/>
            <a:ext cx="7789863" cy="4600575"/>
          </a:xfrm>
        </p:spPr>
        <p:txBody>
          <a:bodyPr/>
          <a:lstStyle/>
          <a:p>
            <a:r>
              <a:rPr lang="en-US" altLang="zh-CN">
                <a:ea typeface="宋体" panose="02010600030101010101" pitchFamily="2" charset="-122"/>
              </a:rPr>
              <a:t>Internetworking based on a common network layer – IP</a:t>
            </a:r>
          </a:p>
        </p:txBody>
      </p:sp>
      <p:pic>
        <p:nvPicPr>
          <p:cNvPr id="91141"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554" t="6451" b="3098"/>
          <a:stretch>
            <a:fillRect/>
          </a:stretch>
        </p:blipFill>
        <p:spPr bwMode="auto">
          <a:xfrm>
            <a:off x="944563" y="2527300"/>
            <a:ext cx="77089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8"/>
          <p:cNvSpPr/>
          <p:nvPr/>
        </p:nvSpPr>
        <p:spPr bwMode="auto">
          <a:xfrm>
            <a:off x="3638550" y="2468563"/>
            <a:ext cx="441325" cy="333375"/>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chemeClr val="accent3">
                <a:lumMod val="60000"/>
                <a:lumOff val="40000"/>
              </a:schemeClr>
            </a:solidFill>
            <a:prstDash val="solid"/>
            <a:round/>
            <a:headEnd type="none" w="med" len="med"/>
            <a:tailEnd type="arrow" w="med" len="med"/>
          </a:ln>
          <a:effectLst/>
        </p:spPr>
        <p:txBody>
          <a:bodyPr/>
          <a:lstStyle/>
          <a:p>
            <a:pPr algn="ctr" eaLnBrk="1" hangingPunct="1">
              <a:defRPr/>
            </a:pPr>
            <a:endParaRPr lang="en-US">
              <a:latin typeface="Arial" charset="0"/>
              <a:cs typeface="Arial" charset="0"/>
            </a:endParaRPr>
          </a:p>
        </p:txBody>
      </p:sp>
      <p:sp>
        <p:nvSpPr>
          <p:cNvPr id="91143" name="TextBox 9"/>
          <p:cNvSpPr txBox="1">
            <a:spLocks noChangeArrowheads="1"/>
          </p:cNvSpPr>
          <p:nvPr/>
        </p:nvSpPr>
        <p:spPr bwMode="auto">
          <a:xfrm>
            <a:off x="3971925" y="2124075"/>
            <a:ext cx="18875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Packet mapped to a VC here</a:t>
            </a:r>
          </a:p>
        </p:txBody>
      </p:sp>
      <p:sp>
        <p:nvSpPr>
          <p:cNvPr id="11" name="Freeform 10"/>
          <p:cNvSpPr/>
          <p:nvPr/>
        </p:nvSpPr>
        <p:spPr bwMode="auto">
          <a:xfrm>
            <a:off x="3652838" y="4419600"/>
            <a:ext cx="442912" cy="334963"/>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chemeClr val="accent3">
                <a:lumMod val="60000"/>
                <a:lumOff val="40000"/>
              </a:schemeClr>
            </a:solidFill>
            <a:prstDash val="solid"/>
            <a:round/>
            <a:headEnd type="none" w="med" len="med"/>
            <a:tailEnd type="arrow" w="med" len="med"/>
          </a:ln>
          <a:effectLst/>
        </p:spPr>
        <p:txBody>
          <a:bodyPr/>
          <a:lstStyle/>
          <a:p>
            <a:pPr algn="ctr" eaLnBrk="1" hangingPunct="1">
              <a:defRPr/>
            </a:pPr>
            <a:endParaRPr lang="en-US">
              <a:latin typeface="Arial" charset="0"/>
              <a:cs typeface="Arial" charset="0"/>
            </a:endParaRPr>
          </a:p>
        </p:txBody>
      </p:sp>
      <p:sp>
        <p:nvSpPr>
          <p:cNvPr id="91145" name="TextBox 11"/>
          <p:cNvSpPr txBox="1">
            <a:spLocks noChangeArrowheads="1"/>
          </p:cNvSpPr>
          <p:nvPr/>
        </p:nvSpPr>
        <p:spPr bwMode="auto">
          <a:xfrm>
            <a:off x="3986213" y="4075113"/>
            <a:ext cx="2590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Common protocol (IP) carried all the way</a:t>
            </a:r>
          </a:p>
        </p:txBody>
      </p:sp>
    </p:spTree>
    <p:extLst>
      <p:ext uri="{BB962C8B-B14F-4D97-AF65-F5344CB8AC3E}">
        <p14:creationId xmlns:p14="http://schemas.microsoft.com/office/powerpoint/2010/main" val="154122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zh-CN">
                <a:ea typeface="宋体" panose="02010600030101010101" pitchFamily="2" charset="-122"/>
              </a:rPr>
              <a:t>Tunneling (1)</a:t>
            </a:r>
          </a:p>
        </p:txBody>
      </p:sp>
      <p:sp>
        <p:nvSpPr>
          <p:cNvPr id="9318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3188" name="Rectangle 3"/>
          <p:cNvSpPr>
            <a:spLocks noGrp="1" noChangeArrowheads="1"/>
          </p:cNvSpPr>
          <p:nvPr>
            <p:ph idx="1"/>
          </p:nvPr>
        </p:nvSpPr>
        <p:spPr>
          <a:xfrm>
            <a:off x="1012825" y="1541463"/>
            <a:ext cx="7789863" cy="4600575"/>
          </a:xfrm>
        </p:spPr>
        <p:txBody>
          <a:bodyPr/>
          <a:lstStyle/>
          <a:p>
            <a:r>
              <a:rPr lang="en-US" altLang="zh-CN">
                <a:ea typeface="宋体" panose="02010600030101010101" pitchFamily="2" charset="-122"/>
              </a:rPr>
              <a:t>Connects two networks through a middle one</a:t>
            </a:r>
          </a:p>
          <a:p>
            <a:pPr lvl="1"/>
            <a:r>
              <a:rPr lang="en-US" altLang="zh-CN">
                <a:ea typeface="宋体" panose="02010600030101010101" pitchFamily="2" charset="-122"/>
              </a:rPr>
              <a:t>Packets are encapsulates over the middle</a:t>
            </a:r>
          </a:p>
        </p:txBody>
      </p:sp>
      <p:pic>
        <p:nvPicPr>
          <p:cNvPr id="931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2620963"/>
            <a:ext cx="825817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948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zh-CN">
                <a:ea typeface="宋体" panose="02010600030101010101" pitchFamily="2" charset="-122"/>
              </a:rPr>
              <a:t>Tunneling (2)</a:t>
            </a:r>
          </a:p>
        </p:txBody>
      </p:sp>
      <p:sp>
        <p:nvSpPr>
          <p:cNvPr id="9421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4212"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Tunneling analogy: </a:t>
            </a:r>
          </a:p>
          <a:p>
            <a:pPr lvl="1"/>
            <a:r>
              <a:rPr lang="en-US" altLang="zh-CN">
                <a:ea typeface="宋体" panose="02010600030101010101" pitchFamily="2" charset="-122"/>
              </a:rPr>
              <a:t>tunnel is a link; packet can only enter/exit at ends</a:t>
            </a:r>
          </a:p>
        </p:txBody>
      </p:sp>
      <p:pic>
        <p:nvPicPr>
          <p:cNvPr id="942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859088"/>
            <a:ext cx="8353425"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4969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a:ea typeface="宋体" panose="02010600030101010101" pitchFamily="2" charset="-122"/>
              </a:rPr>
              <a:t>Packet Fragmentation (1)</a:t>
            </a:r>
          </a:p>
        </p:txBody>
      </p:sp>
      <p:sp>
        <p:nvSpPr>
          <p:cNvPr id="95235" name="Rectangle 3"/>
          <p:cNvSpPr>
            <a:spLocks noGrp="1" noChangeArrowheads="1"/>
          </p:cNvSpPr>
          <p:nvPr>
            <p:ph idx="1"/>
          </p:nvPr>
        </p:nvSpPr>
        <p:spPr/>
        <p:txBody>
          <a:bodyPr/>
          <a:lstStyle/>
          <a:p>
            <a:r>
              <a:rPr lang="fr-FR" altLang="zh-CN">
                <a:ea typeface="宋体" panose="02010600030101010101" pitchFamily="2" charset="-122"/>
              </a:rPr>
              <a:t>Networks have different packet size limits for many reasons</a:t>
            </a:r>
          </a:p>
          <a:p>
            <a:pPr lvl="1"/>
            <a:r>
              <a:rPr lang="fr-FR" altLang="zh-CN">
                <a:ea typeface="宋体" panose="02010600030101010101" pitchFamily="2" charset="-122"/>
              </a:rPr>
              <a:t>Large packets sent with fragmentation &amp; reassembly</a:t>
            </a:r>
            <a:endParaRPr lang="en-US" altLang="zh-CN">
              <a:ea typeface="宋体" panose="02010600030101010101" pitchFamily="2" charset="-122"/>
            </a:endParaRPr>
          </a:p>
        </p:txBody>
      </p:sp>
      <p:sp>
        <p:nvSpPr>
          <p:cNvPr id="9523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grpSp>
        <p:nvGrpSpPr>
          <p:cNvPr id="95237" name="Group 27"/>
          <p:cNvGrpSpPr>
            <a:grpSpLocks/>
          </p:cNvGrpSpPr>
          <p:nvPr/>
        </p:nvGrpSpPr>
        <p:grpSpPr bwMode="auto">
          <a:xfrm>
            <a:off x="533400" y="2020888"/>
            <a:ext cx="8077200" cy="4429125"/>
            <a:chOff x="533400" y="2020682"/>
            <a:chExt cx="8077200" cy="4429125"/>
          </a:xfrm>
        </p:grpSpPr>
        <p:pic>
          <p:nvPicPr>
            <p:cNvPr id="9523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020682"/>
              <a:ext cx="80772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9" name="Rectangle 14"/>
            <p:cNvSpPr>
              <a:spLocks noChangeArrowheads="1"/>
            </p:cNvSpPr>
            <p:nvPr/>
          </p:nvSpPr>
          <p:spPr bwMode="auto">
            <a:xfrm>
              <a:off x="1956619" y="3438832"/>
              <a:ext cx="1278194" cy="45474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5240" name="Rectangle 15"/>
            <p:cNvSpPr>
              <a:spLocks noChangeArrowheads="1"/>
            </p:cNvSpPr>
            <p:nvPr/>
          </p:nvSpPr>
          <p:spPr bwMode="auto">
            <a:xfrm>
              <a:off x="3677265" y="3303639"/>
              <a:ext cx="1081548" cy="58010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5241" name="Rectangle 16"/>
            <p:cNvSpPr>
              <a:spLocks noChangeArrowheads="1"/>
            </p:cNvSpPr>
            <p:nvPr/>
          </p:nvSpPr>
          <p:spPr bwMode="auto">
            <a:xfrm>
              <a:off x="5815780" y="3438833"/>
              <a:ext cx="1184788" cy="52356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5242" name="Rectangle 17"/>
            <p:cNvSpPr>
              <a:spLocks noChangeArrowheads="1"/>
            </p:cNvSpPr>
            <p:nvPr/>
          </p:nvSpPr>
          <p:spPr bwMode="auto">
            <a:xfrm>
              <a:off x="7285702" y="3360176"/>
              <a:ext cx="1081548" cy="58010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5243" name="TextBox 13"/>
            <p:cNvSpPr txBox="1">
              <a:spLocks noChangeArrowheads="1"/>
            </p:cNvSpPr>
            <p:nvPr/>
          </p:nvSpPr>
          <p:spPr bwMode="auto">
            <a:xfrm>
              <a:off x="1435510" y="3438832"/>
              <a:ext cx="1268296"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G</a:t>
              </a:r>
              <a:r>
                <a:rPr lang="en-US" altLang="zh-CN" sz="1400" baseline="-25000">
                  <a:ea typeface="宋体" panose="02010600030101010101" pitchFamily="2" charset="-122"/>
                </a:rPr>
                <a:t>1</a:t>
              </a:r>
              <a:r>
                <a:rPr lang="en-US" altLang="zh-CN" sz="1400">
                  <a:ea typeface="宋体" panose="02010600030101010101" pitchFamily="2" charset="-122"/>
                </a:rPr>
                <a:t> fragments</a:t>
              </a:r>
            </a:p>
          </p:txBody>
        </p:sp>
        <p:sp>
          <p:nvSpPr>
            <p:cNvPr id="95244" name="TextBox 18"/>
            <p:cNvSpPr txBox="1">
              <a:spLocks noChangeArrowheads="1"/>
            </p:cNvSpPr>
            <p:nvPr/>
          </p:nvSpPr>
          <p:spPr bwMode="auto">
            <a:xfrm>
              <a:off x="2767784" y="3429000"/>
              <a:ext cx="1455848"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G</a:t>
              </a:r>
              <a:r>
                <a:rPr lang="en-US" altLang="zh-CN" sz="1400" baseline="-25000">
                  <a:ea typeface="宋体" panose="02010600030101010101" pitchFamily="2" charset="-122"/>
                </a:rPr>
                <a:t>2</a:t>
              </a:r>
              <a:r>
                <a:rPr lang="en-US" altLang="zh-CN" sz="1400">
                  <a:ea typeface="宋体" panose="02010600030101010101" pitchFamily="2" charset="-122"/>
                </a:rPr>
                <a:t> reassembles</a:t>
              </a:r>
            </a:p>
          </p:txBody>
        </p:sp>
        <p:sp>
          <p:nvSpPr>
            <p:cNvPr id="95245" name="Rectangle 19"/>
            <p:cNvSpPr>
              <a:spLocks noChangeArrowheads="1"/>
            </p:cNvSpPr>
            <p:nvPr/>
          </p:nvSpPr>
          <p:spPr bwMode="auto">
            <a:xfrm>
              <a:off x="3932903" y="3905864"/>
              <a:ext cx="1278194" cy="45474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5246" name="TextBox 11"/>
            <p:cNvSpPr txBox="1">
              <a:spLocks noChangeArrowheads="1"/>
            </p:cNvSpPr>
            <p:nvPr/>
          </p:nvSpPr>
          <p:spPr bwMode="auto">
            <a:xfrm>
              <a:off x="1120880" y="3795262"/>
              <a:ext cx="6831742"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Transparent – packets fragmented / reassembled in each network</a:t>
              </a:r>
            </a:p>
          </p:txBody>
        </p:sp>
        <p:sp>
          <p:nvSpPr>
            <p:cNvPr id="95247" name="Rectangle 20"/>
            <p:cNvSpPr>
              <a:spLocks noChangeArrowheads="1"/>
            </p:cNvSpPr>
            <p:nvPr/>
          </p:nvSpPr>
          <p:spPr bwMode="auto">
            <a:xfrm>
              <a:off x="3741174" y="5975555"/>
              <a:ext cx="1278194" cy="45474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5248" name="TextBox 12"/>
            <p:cNvSpPr txBox="1">
              <a:spLocks noChangeArrowheads="1"/>
            </p:cNvSpPr>
            <p:nvPr/>
          </p:nvSpPr>
          <p:spPr bwMode="auto">
            <a:xfrm>
              <a:off x="1342114" y="5943604"/>
              <a:ext cx="649408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Non-transparent  – fragments are reassembled at destination</a:t>
              </a:r>
            </a:p>
          </p:txBody>
        </p:sp>
        <p:sp>
          <p:nvSpPr>
            <p:cNvPr id="95249" name="TextBox 21"/>
            <p:cNvSpPr txBox="1">
              <a:spLocks noChangeArrowheads="1"/>
            </p:cNvSpPr>
            <p:nvPr/>
          </p:nvSpPr>
          <p:spPr bwMode="auto">
            <a:xfrm>
              <a:off x="5048881" y="3438832"/>
              <a:ext cx="1236236"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G</a:t>
              </a:r>
              <a:r>
                <a:rPr lang="en-US" altLang="zh-CN" sz="1400" baseline="-25000">
                  <a:ea typeface="宋体" panose="02010600030101010101" pitchFamily="2" charset="-122"/>
                </a:rPr>
                <a:t>3</a:t>
              </a:r>
              <a:r>
                <a:rPr lang="en-US" altLang="zh-CN" sz="1400">
                  <a:ea typeface="宋体" panose="02010600030101010101" pitchFamily="2" charset="-122"/>
                </a:rPr>
                <a:t> fragments</a:t>
              </a:r>
            </a:p>
          </p:txBody>
        </p:sp>
        <p:sp>
          <p:nvSpPr>
            <p:cNvPr id="95250" name="TextBox 22"/>
            <p:cNvSpPr txBox="1">
              <a:spLocks noChangeArrowheads="1"/>
            </p:cNvSpPr>
            <p:nvPr/>
          </p:nvSpPr>
          <p:spPr bwMode="auto">
            <a:xfrm>
              <a:off x="6381155" y="3429000"/>
              <a:ext cx="1455848"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G</a:t>
              </a:r>
              <a:r>
                <a:rPr lang="en-US" altLang="zh-CN" sz="1400" baseline="-25000">
                  <a:ea typeface="宋体" panose="02010600030101010101" pitchFamily="2" charset="-122"/>
                </a:rPr>
                <a:t>4</a:t>
              </a:r>
              <a:r>
                <a:rPr lang="en-US" altLang="zh-CN" sz="1400">
                  <a:ea typeface="宋体" panose="02010600030101010101" pitchFamily="2" charset="-122"/>
                </a:rPr>
                <a:t> reassembles</a:t>
              </a:r>
            </a:p>
          </p:txBody>
        </p:sp>
        <p:sp>
          <p:nvSpPr>
            <p:cNvPr id="95251" name="Rectangle 25"/>
            <p:cNvSpPr>
              <a:spLocks noChangeArrowheads="1"/>
            </p:cNvSpPr>
            <p:nvPr/>
          </p:nvSpPr>
          <p:spPr bwMode="auto">
            <a:xfrm>
              <a:off x="1558411" y="5456900"/>
              <a:ext cx="1194619" cy="516194"/>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5252" name="Rectangle 26"/>
            <p:cNvSpPr>
              <a:spLocks noChangeArrowheads="1"/>
            </p:cNvSpPr>
            <p:nvPr/>
          </p:nvSpPr>
          <p:spPr bwMode="auto">
            <a:xfrm>
              <a:off x="3876370" y="5461816"/>
              <a:ext cx="3409336" cy="516194"/>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5253" name="TextBox 23"/>
            <p:cNvSpPr txBox="1">
              <a:spLocks noChangeArrowheads="1"/>
            </p:cNvSpPr>
            <p:nvPr/>
          </p:nvSpPr>
          <p:spPr bwMode="auto">
            <a:xfrm>
              <a:off x="1764883" y="5527668"/>
              <a:ext cx="1268296"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G</a:t>
              </a:r>
              <a:r>
                <a:rPr lang="en-US" altLang="zh-CN" sz="1400" baseline="-25000">
                  <a:ea typeface="宋体" panose="02010600030101010101" pitchFamily="2" charset="-122"/>
                </a:rPr>
                <a:t>1</a:t>
              </a:r>
              <a:r>
                <a:rPr lang="en-US" altLang="zh-CN" sz="1400">
                  <a:ea typeface="宋体" panose="02010600030101010101" pitchFamily="2" charset="-122"/>
                </a:rPr>
                <a:t> fragments</a:t>
              </a:r>
            </a:p>
          </p:txBody>
        </p:sp>
        <p:sp>
          <p:nvSpPr>
            <p:cNvPr id="95254" name="TextBox 24"/>
            <p:cNvSpPr txBox="1">
              <a:spLocks noChangeArrowheads="1"/>
            </p:cNvSpPr>
            <p:nvPr/>
          </p:nvSpPr>
          <p:spPr bwMode="auto">
            <a:xfrm>
              <a:off x="7152968" y="5380188"/>
              <a:ext cx="1440422"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 destination will reassemble</a:t>
              </a:r>
            </a:p>
          </p:txBody>
        </p:sp>
      </p:grpSp>
    </p:spTree>
    <p:extLst>
      <p:ext uri="{BB962C8B-B14F-4D97-AF65-F5344CB8AC3E}">
        <p14:creationId xmlns:p14="http://schemas.microsoft.com/office/powerpoint/2010/main" val="308760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zh-CN">
                <a:ea typeface="宋体" panose="02010600030101010101" pitchFamily="2" charset="-122"/>
              </a:rPr>
              <a:t>Packet Fragmentation (2)</a:t>
            </a:r>
          </a:p>
        </p:txBody>
      </p:sp>
      <p:sp>
        <p:nvSpPr>
          <p:cNvPr id="96259" name="Content Placeholder 26"/>
          <p:cNvSpPr>
            <a:spLocks noGrp="1"/>
          </p:cNvSpPr>
          <p:nvPr>
            <p:ph idx="1"/>
          </p:nvPr>
        </p:nvSpPr>
        <p:spPr/>
        <p:txBody>
          <a:bodyPr/>
          <a:lstStyle/>
          <a:p>
            <a:r>
              <a:rPr lang="en-US" altLang="zh-CN">
                <a:ea typeface="宋体" panose="02010600030101010101" pitchFamily="2" charset="-122"/>
              </a:rPr>
              <a:t>Example of IP-style fragmentation:</a:t>
            </a:r>
          </a:p>
        </p:txBody>
      </p:sp>
      <p:sp>
        <p:nvSpPr>
          <p:cNvPr id="9626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grpSp>
        <p:nvGrpSpPr>
          <p:cNvPr id="96261" name="Group 10"/>
          <p:cNvGrpSpPr>
            <a:grpSpLocks/>
          </p:cNvGrpSpPr>
          <p:nvPr/>
        </p:nvGrpSpPr>
        <p:grpSpPr bwMode="auto">
          <a:xfrm>
            <a:off x="1809750" y="1720850"/>
            <a:ext cx="5151438" cy="1504950"/>
            <a:chOff x="2001301" y="1953481"/>
            <a:chExt cx="5490419" cy="1604312"/>
          </a:xfrm>
        </p:grpSpPr>
        <p:pic>
          <p:nvPicPr>
            <p:cNvPr id="96269" name="Picture 2"/>
            <p:cNvPicPr>
              <a:picLocks noChangeAspect="1" noChangeArrowheads="1"/>
            </p:cNvPicPr>
            <p:nvPr/>
          </p:nvPicPr>
          <p:blipFill>
            <a:blip r:embed="rId2">
              <a:extLst>
                <a:ext uri="{28A0092B-C50C-407E-A947-70E740481C1C}">
                  <a14:useLocalDpi xmlns:a14="http://schemas.microsoft.com/office/drawing/2010/main" val="0"/>
                </a:ext>
              </a:extLst>
            </a:blip>
            <a:srcRect l="16714" t="19337"/>
            <a:stretch>
              <a:fillRect/>
            </a:stretch>
          </p:blipFill>
          <p:spPr bwMode="auto">
            <a:xfrm>
              <a:off x="2095613" y="2047790"/>
              <a:ext cx="5396107" cy="151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70" name="Rectangle 5"/>
            <p:cNvSpPr>
              <a:spLocks noChangeArrowheads="1"/>
            </p:cNvSpPr>
            <p:nvPr/>
          </p:nvSpPr>
          <p:spPr bwMode="auto">
            <a:xfrm>
              <a:off x="2001301" y="1953481"/>
              <a:ext cx="3376942" cy="43576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6271" name="TextBox 6"/>
            <p:cNvSpPr txBox="1">
              <a:spLocks noChangeArrowheads="1"/>
            </p:cNvSpPr>
            <p:nvPr/>
          </p:nvSpPr>
          <p:spPr bwMode="auto">
            <a:xfrm>
              <a:off x="2176443" y="2094276"/>
              <a:ext cx="605935" cy="430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400">
                  <a:ea typeface="宋体" panose="02010600030101010101" pitchFamily="2" charset="-122"/>
                </a:rPr>
                <a:t>Packet</a:t>
              </a:r>
            </a:p>
            <a:p>
              <a:pPr algn="ctr" eaLnBrk="1" hangingPunct="1">
                <a:spcBef>
                  <a:spcPct val="0"/>
                </a:spcBef>
                <a:buClrTx/>
                <a:buFontTx/>
                <a:buNone/>
              </a:pPr>
              <a:r>
                <a:rPr lang="en-US" altLang="zh-CN" sz="1400">
                  <a:ea typeface="宋体" panose="02010600030101010101" pitchFamily="2" charset="-122"/>
                </a:rPr>
                <a:t>number</a:t>
              </a:r>
            </a:p>
          </p:txBody>
        </p:sp>
        <p:sp>
          <p:nvSpPr>
            <p:cNvPr id="96272" name="TextBox 7"/>
            <p:cNvSpPr txBox="1">
              <a:spLocks noChangeArrowheads="1"/>
            </p:cNvSpPr>
            <p:nvPr/>
          </p:nvSpPr>
          <p:spPr bwMode="auto">
            <a:xfrm>
              <a:off x="2837424" y="2079531"/>
              <a:ext cx="434350" cy="430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400">
                  <a:ea typeface="宋体" panose="02010600030101010101" pitchFamily="2" charset="-122"/>
                </a:rPr>
                <a:t>Start</a:t>
              </a:r>
            </a:p>
            <a:p>
              <a:pPr algn="ctr" eaLnBrk="1" hangingPunct="1">
                <a:spcBef>
                  <a:spcPct val="0"/>
                </a:spcBef>
                <a:buClrTx/>
                <a:buFontTx/>
                <a:buNone/>
              </a:pPr>
              <a:r>
                <a:rPr lang="en-US" altLang="zh-CN" sz="1400">
                  <a:ea typeface="宋体" panose="02010600030101010101" pitchFamily="2" charset="-122"/>
                </a:rPr>
                <a:t>offset</a:t>
              </a:r>
            </a:p>
          </p:txBody>
        </p:sp>
        <p:sp>
          <p:nvSpPr>
            <p:cNvPr id="96273" name="Rectangle 9"/>
            <p:cNvSpPr>
              <a:spLocks noChangeArrowheads="1"/>
            </p:cNvSpPr>
            <p:nvPr/>
          </p:nvSpPr>
          <p:spPr bwMode="auto">
            <a:xfrm>
              <a:off x="3313470" y="2158183"/>
              <a:ext cx="958644" cy="349044"/>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6274" name="TextBox 8"/>
            <p:cNvSpPr txBox="1">
              <a:spLocks noChangeArrowheads="1"/>
            </p:cNvSpPr>
            <p:nvPr/>
          </p:nvSpPr>
          <p:spPr bwMode="auto">
            <a:xfrm>
              <a:off x="3371967" y="2104115"/>
              <a:ext cx="318997" cy="430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400">
                  <a:ea typeface="宋体" panose="02010600030101010101" pitchFamily="2" charset="-122"/>
                </a:rPr>
                <a:t>End</a:t>
              </a:r>
            </a:p>
            <a:p>
              <a:pPr algn="ctr" eaLnBrk="1" hangingPunct="1">
                <a:spcBef>
                  <a:spcPct val="0"/>
                </a:spcBef>
                <a:buClrTx/>
                <a:buFontTx/>
                <a:buNone/>
              </a:pPr>
              <a:r>
                <a:rPr lang="en-US" altLang="zh-CN" sz="1400">
                  <a:ea typeface="宋体" panose="02010600030101010101" pitchFamily="2" charset="-122"/>
                </a:rPr>
                <a:t>bit</a:t>
              </a:r>
            </a:p>
          </p:txBody>
        </p:sp>
      </p:grpSp>
      <p:pic>
        <p:nvPicPr>
          <p:cNvPr id="962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463" y="3546475"/>
            <a:ext cx="60340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863" y="4602163"/>
            <a:ext cx="3059112"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175" y="4772025"/>
            <a:ext cx="2287588"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350" y="4716463"/>
            <a:ext cx="19304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6" name="TextBox 15"/>
          <p:cNvSpPr txBox="1">
            <a:spLocks noChangeArrowheads="1"/>
          </p:cNvSpPr>
          <p:nvPr/>
        </p:nvSpPr>
        <p:spPr bwMode="auto">
          <a:xfrm>
            <a:off x="304800" y="2339975"/>
            <a:ext cx="1787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Original packet:</a:t>
            </a:r>
          </a:p>
          <a:p>
            <a:pPr eaLnBrk="1" hangingPunct="1">
              <a:spcBef>
                <a:spcPct val="0"/>
              </a:spcBef>
              <a:buClrTx/>
              <a:buFontTx/>
              <a:buNone/>
            </a:pPr>
            <a:r>
              <a:rPr lang="en-US" altLang="zh-CN" sz="1800">
                <a:solidFill>
                  <a:srgbClr val="FF2BD8"/>
                </a:solidFill>
                <a:ea typeface="宋体" panose="02010600030101010101" pitchFamily="2" charset="-122"/>
              </a:rPr>
              <a:t>(10 data bytes)</a:t>
            </a:r>
          </a:p>
        </p:txBody>
      </p:sp>
      <p:sp>
        <p:nvSpPr>
          <p:cNvPr id="96267" name="TextBox 16"/>
          <p:cNvSpPr txBox="1">
            <a:spLocks noChangeArrowheads="1"/>
          </p:cNvSpPr>
          <p:nvPr/>
        </p:nvSpPr>
        <p:spPr bwMode="auto">
          <a:xfrm>
            <a:off x="319088" y="3597275"/>
            <a:ext cx="18526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Fragmented:</a:t>
            </a:r>
          </a:p>
          <a:p>
            <a:pPr eaLnBrk="1" hangingPunct="1">
              <a:spcBef>
                <a:spcPct val="0"/>
              </a:spcBef>
              <a:buClrTx/>
              <a:buFontTx/>
              <a:buNone/>
            </a:pPr>
            <a:r>
              <a:rPr lang="en-US" altLang="zh-CN" sz="1800">
                <a:solidFill>
                  <a:srgbClr val="FF2BD8"/>
                </a:solidFill>
                <a:ea typeface="宋体" panose="02010600030101010101" pitchFamily="2" charset="-122"/>
              </a:rPr>
              <a:t>(to 8 data bytes)</a:t>
            </a:r>
          </a:p>
        </p:txBody>
      </p:sp>
      <p:sp>
        <p:nvSpPr>
          <p:cNvPr id="96268" name="TextBox 17"/>
          <p:cNvSpPr txBox="1">
            <a:spLocks noChangeArrowheads="1"/>
          </p:cNvSpPr>
          <p:nvPr/>
        </p:nvSpPr>
        <p:spPr bwMode="auto">
          <a:xfrm>
            <a:off x="304800" y="4743450"/>
            <a:ext cx="1787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Re-fragmented:</a:t>
            </a:r>
          </a:p>
          <a:p>
            <a:pPr eaLnBrk="1" hangingPunct="1">
              <a:spcBef>
                <a:spcPct val="0"/>
              </a:spcBef>
              <a:buClrTx/>
              <a:buFontTx/>
              <a:buNone/>
            </a:pPr>
            <a:r>
              <a:rPr lang="en-US" altLang="zh-CN" sz="1800">
                <a:solidFill>
                  <a:srgbClr val="FF2BD8"/>
                </a:solidFill>
                <a:ea typeface="宋体" panose="02010600030101010101" pitchFamily="2" charset="-122"/>
              </a:rPr>
              <a:t>(to 5 bytes)</a:t>
            </a:r>
          </a:p>
        </p:txBody>
      </p:sp>
    </p:spTree>
    <p:extLst>
      <p:ext uri="{BB962C8B-B14F-4D97-AF65-F5344CB8AC3E}">
        <p14:creationId xmlns:p14="http://schemas.microsoft.com/office/powerpoint/2010/main" val="3252003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CN">
                <a:ea typeface="宋体" panose="02010600030101010101" pitchFamily="2" charset="-122"/>
              </a:rPr>
              <a:t>Connection-Oriented – Virtual Circuits</a:t>
            </a:r>
          </a:p>
        </p:txBody>
      </p:sp>
      <p:sp>
        <p:nvSpPr>
          <p:cNvPr id="19459" name="Content Placeholder 2"/>
          <p:cNvSpPr>
            <a:spLocks noGrp="1"/>
          </p:cNvSpPr>
          <p:nvPr>
            <p:ph idx="1"/>
          </p:nvPr>
        </p:nvSpPr>
        <p:spPr/>
        <p:txBody>
          <a:bodyPr/>
          <a:lstStyle/>
          <a:p>
            <a:r>
              <a:rPr lang="en-US" altLang="zh-CN">
                <a:ea typeface="宋体" panose="02010600030101010101" pitchFamily="2" charset="-122"/>
              </a:rPr>
              <a:t>Packet is forwarded along a virtual circuit using tag inside it</a:t>
            </a:r>
          </a:p>
          <a:p>
            <a:pPr lvl="1"/>
            <a:r>
              <a:rPr lang="en-US" altLang="zh-CN">
                <a:ea typeface="宋体" panose="02010600030101010101" pitchFamily="2" charset="-122"/>
              </a:rPr>
              <a:t>Virtual circuit (VC) is set up ahead of time</a:t>
            </a:r>
          </a:p>
          <a:p>
            <a:endParaRPr lang="en-US" altLang="zh-CN">
              <a:ea typeface="宋体" panose="02010600030101010101" pitchFamily="2" charset="-122"/>
            </a:endParaRPr>
          </a:p>
        </p:txBody>
      </p:sp>
      <p:sp>
        <p:nvSpPr>
          <p:cNvPr id="19460" name="Footer Placeholder 7"/>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grpSp>
        <p:nvGrpSpPr>
          <p:cNvPr id="19461" name="Group 14"/>
          <p:cNvGrpSpPr>
            <a:grpSpLocks/>
          </p:cNvGrpSpPr>
          <p:nvPr/>
        </p:nvGrpSpPr>
        <p:grpSpPr bwMode="auto">
          <a:xfrm>
            <a:off x="728663" y="2292350"/>
            <a:ext cx="7686675" cy="2879725"/>
            <a:chOff x="1179871" y="2016778"/>
            <a:chExt cx="7760929" cy="2907075"/>
          </a:xfrm>
        </p:grpSpPr>
        <p:pic>
          <p:nvPicPr>
            <p:cNvPr id="194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871" y="2016778"/>
              <a:ext cx="7760929" cy="29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TextBox 4"/>
            <p:cNvSpPr txBox="1">
              <a:spLocks noChangeArrowheads="1"/>
            </p:cNvSpPr>
            <p:nvPr/>
          </p:nvSpPr>
          <p:spPr bwMode="auto">
            <a:xfrm>
              <a:off x="5791354" y="2149055"/>
              <a:ext cx="259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ISP’s equipment</a:t>
              </a:r>
            </a:p>
          </p:txBody>
        </p:sp>
      </p:grpSp>
      <p:grpSp>
        <p:nvGrpSpPr>
          <p:cNvPr id="19462" name="Group 15"/>
          <p:cNvGrpSpPr>
            <a:grpSpLocks/>
          </p:cNvGrpSpPr>
          <p:nvPr/>
        </p:nvGrpSpPr>
        <p:grpSpPr bwMode="auto">
          <a:xfrm>
            <a:off x="1717675" y="5146675"/>
            <a:ext cx="5695950" cy="1171575"/>
            <a:chOff x="1649413" y="5126638"/>
            <a:chExt cx="5695950" cy="1171987"/>
          </a:xfrm>
        </p:grpSpPr>
        <p:pic>
          <p:nvPicPr>
            <p:cNvPr id="1946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413" y="5384225"/>
              <a:ext cx="56959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TextBox 7"/>
            <p:cNvSpPr txBox="1">
              <a:spLocks noChangeArrowheads="1"/>
            </p:cNvSpPr>
            <p:nvPr/>
          </p:nvSpPr>
          <p:spPr bwMode="auto">
            <a:xfrm>
              <a:off x="2122488" y="5126638"/>
              <a:ext cx="479942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300">
                  <a:ea typeface="宋体" panose="02010600030101010101" pitchFamily="2" charset="-122"/>
                </a:rPr>
                <a:t>A’s table                             C’s Table                          E’s Table</a:t>
              </a:r>
            </a:p>
          </p:txBody>
        </p:sp>
      </p:grpSp>
      <p:sp>
        <p:nvSpPr>
          <p:cNvPr id="19463" name="Rectangle 30"/>
          <p:cNvSpPr>
            <a:spLocks noChangeArrowheads="1"/>
          </p:cNvSpPr>
          <p:nvPr/>
        </p:nvSpPr>
        <p:spPr bwMode="auto">
          <a:xfrm>
            <a:off x="1662113" y="5899150"/>
            <a:ext cx="1700212" cy="45243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nvGrpSpPr>
          <p:cNvPr id="22" name="Group 21"/>
          <p:cNvGrpSpPr/>
          <p:nvPr/>
        </p:nvGrpSpPr>
        <p:grpSpPr>
          <a:xfrm>
            <a:off x="1573161" y="5903843"/>
            <a:ext cx="1022555" cy="390257"/>
            <a:chOff x="5447070" y="5933338"/>
            <a:chExt cx="1022555" cy="390257"/>
          </a:xfrm>
          <a:noFill/>
        </p:grpSpPr>
        <p:sp>
          <p:nvSpPr>
            <p:cNvPr id="19" name="TextBox 7"/>
            <p:cNvSpPr txBox="1">
              <a:spLocks noChangeArrowheads="1"/>
            </p:cNvSpPr>
            <p:nvPr/>
          </p:nvSpPr>
          <p:spPr bwMode="auto">
            <a:xfrm>
              <a:off x="5447070" y="6031207"/>
              <a:ext cx="1022555" cy="292388"/>
            </a:xfrm>
            <a:prstGeom prst="rect">
              <a:avLst/>
            </a:prstGeom>
            <a:grpFill/>
            <a:ln w="9525">
              <a:noFill/>
              <a:miter lim="800000"/>
              <a:headEnd/>
              <a:tailEnd/>
            </a:ln>
          </p:spPr>
          <p:txBody>
            <a:bodyPr lIns="0" rIns="0">
              <a:spAutoFit/>
            </a:bodyPr>
            <a:lstStyle/>
            <a:p>
              <a:pPr eaLnBrk="1" hangingPunct="1">
                <a:defRPr/>
              </a:pPr>
              <a:r>
                <a:rPr lang="en-US" sz="1300" dirty="0">
                  <a:latin typeface="Arial" charset="0"/>
                  <a:cs typeface="Arial" charset="0"/>
                </a:rPr>
                <a:t>In: Line  Tag</a:t>
              </a:r>
            </a:p>
          </p:txBody>
        </p:sp>
        <p:sp>
          <p:nvSpPr>
            <p:cNvPr id="20" name="Right Brace 19"/>
            <p:cNvSpPr/>
            <p:nvPr/>
          </p:nvSpPr>
          <p:spPr bwMode="auto">
            <a:xfrm rot="5400000">
              <a:off x="5788366" y="5837742"/>
              <a:ext cx="113502" cy="304694"/>
            </a:xfrm>
            <a:prstGeom prst="rightBrace">
              <a:avLst/>
            </a:prstGeom>
            <a:grpFill/>
            <a:ln w="19050" cap="flat" cmpd="sng" algn="ctr">
              <a:solidFill>
                <a:schemeClr val="accent3">
                  <a:lumMod val="60000"/>
                  <a:lumOff val="40000"/>
                </a:schemeClr>
              </a:solidFill>
              <a:prstDash val="solid"/>
              <a:round/>
              <a:headEnd type="none" w="med" len="med"/>
              <a:tailEnd type="none" w="med" len="med"/>
            </a:ln>
            <a:effectLst/>
          </p:spPr>
          <p:txBody>
            <a:bodyPr/>
            <a:lstStyle/>
            <a:p>
              <a:pPr algn="ctr" eaLnBrk="1" hangingPunct="1">
                <a:defRPr/>
              </a:pPr>
              <a:endParaRPr lang="en-US">
                <a:latin typeface="Arial" charset="0"/>
                <a:cs typeface="Arial" charset="0"/>
              </a:endParaRPr>
            </a:p>
          </p:txBody>
        </p:sp>
        <p:sp>
          <p:nvSpPr>
            <p:cNvPr id="21" name="Right Brace 20"/>
            <p:cNvSpPr/>
            <p:nvPr/>
          </p:nvSpPr>
          <p:spPr bwMode="auto">
            <a:xfrm rot="5400000">
              <a:off x="6171372" y="5807590"/>
              <a:ext cx="108156" cy="360520"/>
            </a:xfrm>
            <a:prstGeom prst="rightBrace">
              <a:avLst/>
            </a:prstGeom>
            <a:grpFill/>
            <a:ln w="19050" cap="flat" cmpd="sng" algn="ctr">
              <a:solidFill>
                <a:schemeClr val="accent3">
                  <a:lumMod val="60000"/>
                  <a:lumOff val="40000"/>
                </a:schemeClr>
              </a:solidFill>
              <a:prstDash val="solid"/>
              <a:round/>
              <a:headEnd type="none" w="med" len="med"/>
              <a:tailEnd type="none" w="med" len="med"/>
            </a:ln>
            <a:effectLst/>
          </p:spPr>
          <p:txBody>
            <a:bodyPr/>
            <a:lstStyle/>
            <a:p>
              <a:pPr algn="ctr" eaLnBrk="1" hangingPunct="1">
                <a:defRPr/>
              </a:pPr>
              <a:endParaRPr lang="en-US">
                <a:latin typeface="Arial" charset="0"/>
                <a:cs typeface="Arial" charset="0"/>
              </a:endParaRPr>
            </a:p>
          </p:txBody>
        </p:sp>
      </p:grpSp>
      <p:grpSp>
        <p:nvGrpSpPr>
          <p:cNvPr id="27" name="Group 26"/>
          <p:cNvGrpSpPr/>
          <p:nvPr/>
        </p:nvGrpSpPr>
        <p:grpSpPr>
          <a:xfrm>
            <a:off x="2613744" y="5913783"/>
            <a:ext cx="1211003" cy="332228"/>
            <a:chOff x="5656822" y="5938362"/>
            <a:chExt cx="1211003" cy="332228"/>
          </a:xfrm>
          <a:noFill/>
        </p:grpSpPr>
        <p:sp>
          <p:nvSpPr>
            <p:cNvPr id="28" name="TextBox 7"/>
            <p:cNvSpPr txBox="1">
              <a:spLocks noChangeArrowheads="1"/>
            </p:cNvSpPr>
            <p:nvPr/>
          </p:nvSpPr>
          <p:spPr bwMode="auto">
            <a:xfrm>
              <a:off x="5658457" y="6070535"/>
              <a:ext cx="1209368" cy="200055"/>
            </a:xfrm>
            <a:prstGeom prst="rect">
              <a:avLst/>
            </a:prstGeom>
            <a:grpFill/>
            <a:ln w="9525">
              <a:noFill/>
              <a:miter lim="800000"/>
              <a:headEnd/>
              <a:tailEnd/>
            </a:ln>
          </p:spPr>
          <p:txBody>
            <a:bodyPr lIns="0" tIns="0" rIns="0" bIns="0">
              <a:spAutoFit/>
            </a:bodyPr>
            <a:lstStyle/>
            <a:p>
              <a:pPr eaLnBrk="1" hangingPunct="1">
                <a:defRPr/>
              </a:pPr>
              <a:r>
                <a:rPr lang="en-US" sz="1300" dirty="0">
                  <a:latin typeface="Arial" charset="0"/>
                  <a:cs typeface="Arial" charset="0"/>
                </a:rPr>
                <a:t>Line  Tag: Out</a:t>
              </a:r>
            </a:p>
          </p:txBody>
        </p:sp>
        <p:sp>
          <p:nvSpPr>
            <p:cNvPr id="29" name="Right Brace 28"/>
            <p:cNvSpPr/>
            <p:nvPr/>
          </p:nvSpPr>
          <p:spPr bwMode="auto">
            <a:xfrm rot="5400000">
              <a:off x="5783004" y="5812502"/>
              <a:ext cx="108156" cy="360520"/>
            </a:xfrm>
            <a:prstGeom prst="rightBrace">
              <a:avLst/>
            </a:prstGeom>
            <a:grpFill/>
            <a:ln w="19050" cap="flat" cmpd="sng" algn="ctr">
              <a:solidFill>
                <a:schemeClr val="accent3">
                  <a:lumMod val="60000"/>
                  <a:lumOff val="40000"/>
                </a:schemeClr>
              </a:solidFill>
              <a:prstDash val="solid"/>
              <a:round/>
              <a:headEnd type="none" w="med" len="med"/>
              <a:tailEnd type="none" w="med" len="med"/>
            </a:ln>
            <a:effectLst/>
          </p:spPr>
          <p:txBody>
            <a:bodyPr/>
            <a:lstStyle/>
            <a:p>
              <a:pPr algn="ctr" eaLnBrk="1" hangingPunct="1">
                <a:defRPr/>
              </a:pPr>
              <a:endParaRPr lang="en-US">
                <a:latin typeface="Arial" charset="0"/>
                <a:cs typeface="Arial" charset="0"/>
              </a:endParaRPr>
            </a:p>
          </p:txBody>
        </p:sp>
        <p:sp>
          <p:nvSpPr>
            <p:cNvPr id="30" name="Right Brace 29"/>
            <p:cNvSpPr/>
            <p:nvPr/>
          </p:nvSpPr>
          <p:spPr bwMode="auto">
            <a:xfrm rot="5400000">
              <a:off x="6147216" y="5836336"/>
              <a:ext cx="103566" cy="307618"/>
            </a:xfrm>
            <a:prstGeom prst="rightBrace">
              <a:avLst/>
            </a:prstGeom>
            <a:grpFill/>
            <a:ln w="19050" cap="flat" cmpd="sng" algn="ctr">
              <a:solidFill>
                <a:schemeClr val="accent3">
                  <a:lumMod val="60000"/>
                  <a:lumOff val="40000"/>
                </a:schemeClr>
              </a:solidFill>
              <a:prstDash val="solid"/>
              <a:round/>
              <a:headEnd type="none" w="med" len="med"/>
              <a:tailEnd type="none" w="med" len="med"/>
            </a:ln>
            <a:effectLst/>
          </p:spPr>
          <p:txBody>
            <a:bodyPr/>
            <a:lstStyle/>
            <a:p>
              <a:pPr algn="ctr" eaLnBrk="1" hangingPunct="1">
                <a:defRPr/>
              </a:pPr>
              <a:endParaRPr lang="en-US">
                <a:latin typeface="Arial" charset="0"/>
                <a:cs typeface="Arial" charset="0"/>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a:ea typeface="宋体" panose="02010600030101010101" pitchFamily="2" charset="-122"/>
              </a:rPr>
              <a:t>Packet Fragmentation (3)</a:t>
            </a:r>
          </a:p>
        </p:txBody>
      </p:sp>
      <p:sp>
        <p:nvSpPr>
          <p:cNvPr id="9728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7284" name="Rectangle 3"/>
          <p:cNvSpPr>
            <a:spLocks noGrp="1" noChangeArrowheads="1"/>
          </p:cNvSpPr>
          <p:nvPr>
            <p:ph idx="1"/>
          </p:nvPr>
        </p:nvSpPr>
        <p:spPr>
          <a:xfrm>
            <a:off x="914400" y="1611313"/>
            <a:ext cx="7789863" cy="4598987"/>
          </a:xfrm>
        </p:spPr>
        <p:txBody>
          <a:bodyPr/>
          <a:lstStyle/>
          <a:p>
            <a:r>
              <a:rPr lang="en-US" altLang="zh-CN">
                <a:ea typeface="宋体" panose="02010600030101010101" pitchFamily="2" charset="-122"/>
              </a:rPr>
              <a:t>Path MTU Discovery avoids network fragmentation</a:t>
            </a:r>
          </a:p>
          <a:p>
            <a:pPr lvl="1"/>
            <a:r>
              <a:rPr lang="en-US" altLang="zh-CN">
                <a:ea typeface="宋体" panose="02010600030101010101" pitchFamily="2" charset="-122"/>
              </a:rPr>
              <a:t>Routers return MTU (Max. Transmission Unit) to source and discard large packets</a:t>
            </a:r>
          </a:p>
        </p:txBody>
      </p:sp>
      <p:grpSp>
        <p:nvGrpSpPr>
          <p:cNvPr id="97285" name="Group 16"/>
          <p:cNvGrpSpPr>
            <a:grpSpLocks/>
          </p:cNvGrpSpPr>
          <p:nvPr/>
        </p:nvGrpSpPr>
        <p:grpSpPr bwMode="auto">
          <a:xfrm>
            <a:off x="609600" y="3141663"/>
            <a:ext cx="8175625" cy="2265362"/>
            <a:chOff x="521109" y="2698944"/>
            <a:chExt cx="8175215" cy="2265648"/>
          </a:xfrm>
        </p:grpSpPr>
        <p:pic>
          <p:nvPicPr>
            <p:cNvPr id="972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09" y="2698944"/>
              <a:ext cx="8175215" cy="226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87" name="Group 15"/>
            <p:cNvGrpSpPr>
              <a:grpSpLocks/>
            </p:cNvGrpSpPr>
            <p:nvPr/>
          </p:nvGrpSpPr>
          <p:grpSpPr bwMode="auto">
            <a:xfrm>
              <a:off x="1691146" y="4178699"/>
              <a:ext cx="3212491" cy="280631"/>
              <a:chOff x="1691146" y="4178699"/>
              <a:chExt cx="3212491" cy="280631"/>
            </a:xfrm>
          </p:grpSpPr>
          <p:sp>
            <p:nvSpPr>
              <p:cNvPr id="97288" name="TextBox 13"/>
              <p:cNvSpPr txBox="1">
                <a:spLocks noChangeArrowheads="1"/>
              </p:cNvSpPr>
              <p:nvPr/>
            </p:nvSpPr>
            <p:spPr bwMode="auto">
              <a:xfrm>
                <a:off x="1691146" y="4178699"/>
                <a:ext cx="963561"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solidFill>
                      <a:srgbClr val="FF2BD8"/>
                    </a:solidFill>
                    <a:ea typeface="宋体" panose="02010600030101010101" pitchFamily="2" charset="-122"/>
                  </a:rPr>
                  <a:t>  Try 1200</a:t>
                </a:r>
              </a:p>
            </p:txBody>
          </p:sp>
          <p:sp>
            <p:nvSpPr>
              <p:cNvPr id="97289" name="TextBox 14"/>
              <p:cNvSpPr txBox="1">
                <a:spLocks noChangeArrowheads="1"/>
              </p:cNvSpPr>
              <p:nvPr/>
            </p:nvSpPr>
            <p:spPr bwMode="auto">
              <a:xfrm>
                <a:off x="4100147" y="4213109"/>
                <a:ext cx="803490"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solidFill>
                      <a:srgbClr val="FF2BD8"/>
                    </a:solidFill>
                    <a:ea typeface="宋体" panose="02010600030101010101" pitchFamily="2" charset="-122"/>
                  </a:rPr>
                  <a:t>Try 900  </a:t>
                </a:r>
              </a:p>
            </p:txBody>
          </p:sp>
        </p:grpSp>
      </p:grpSp>
    </p:spTree>
    <p:extLst>
      <p:ext uri="{BB962C8B-B14F-4D97-AF65-F5344CB8AC3E}">
        <p14:creationId xmlns:p14="http://schemas.microsoft.com/office/powerpoint/2010/main" val="2566259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676275"/>
            <a:ext cx="9144000" cy="1143000"/>
          </a:xfrm>
        </p:spPr>
        <p:txBody>
          <a:bodyPr/>
          <a:lstStyle/>
          <a:p>
            <a:r>
              <a:rPr lang="en-US" altLang="zh-CN">
                <a:ea typeface="宋体" panose="02010600030101010101" pitchFamily="2" charset="-122"/>
              </a:rPr>
              <a:t>Network Layer</a:t>
            </a:r>
            <a:br>
              <a:rPr lang="en-US" altLang="zh-CN">
                <a:ea typeface="宋体" panose="02010600030101010101" pitchFamily="2" charset="-122"/>
              </a:rPr>
            </a:br>
            <a:r>
              <a:rPr lang="en-US" altLang="zh-CN" sz="2400">
                <a:solidFill>
                  <a:srgbClr val="7F7F7F"/>
                </a:solidFill>
                <a:ea typeface="宋体" panose="02010600030101010101" pitchFamily="2" charset="-122"/>
              </a:rPr>
              <a:t>Chapter 5</a:t>
            </a:r>
            <a:endParaRPr lang="en-US" altLang="zh-CN">
              <a:ea typeface="宋体" panose="02010600030101010101" pitchFamily="2" charset="-122"/>
            </a:endParaRPr>
          </a:p>
        </p:txBody>
      </p:sp>
      <p:sp>
        <p:nvSpPr>
          <p:cNvPr id="9219"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220" name="Subtitle 2"/>
          <p:cNvSpPr>
            <a:spLocks noGrp="1"/>
          </p:cNvSpPr>
          <p:nvPr>
            <p:ph idx="1"/>
          </p:nvPr>
        </p:nvSpPr>
        <p:spPr>
          <a:xfrm>
            <a:off x="1257300" y="1990725"/>
            <a:ext cx="6686550" cy="4019550"/>
          </a:xfrm>
        </p:spPr>
        <p:txBody>
          <a:bodyPr/>
          <a:lstStyle/>
          <a:p>
            <a:pPr lvl="1"/>
            <a:r>
              <a:rPr lang="en-US" altLang="zh-CN" dirty="0">
                <a:ea typeface="宋体" panose="02010600030101010101" pitchFamily="2" charset="-122"/>
              </a:rPr>
              <a:t>Design Issues</a:t>
            </a:r>
          </a:p>
          <a:p>
            <a:pPr lvl="1"/>
            <a:r>
              <a:rPr lang="en-US" altLang="zh-CN" dirty="0">
                <a:ea typeface="宋体" panose="02010600030101010101" pitchFamily="2" charset="-122"/>
              </a:rPr>
              <a:t>Routing Algorithms</a:t>
            </a:r>
          </a:p>
          <a:p>
            <a:pPr lvl="1"/>
            <a:r>
              <a:rPr lang="en-US" altLang="zh-CN" dirty="0">
                <a:ea typeface="宋体" panose="02010600030101010101" pitchFamily="2" charset="-122"/>
              </a:rPr>
              <a:t>Congestion Control</a:t>
            </a:r>
          </a:p>
          <a:p>
            <a:pPr lvl="1"/>
            <a:r>
              <a:rPr lang="en-US" altLang="zh-CN" dirty="0">
                <a:ea typeface="宋体" panose="02010600030101010101" pitchFamily="2" charset="-122"/>
              </a:rPr>
              <a:t>Quality of Service</a:t>
            </a:r>
          </a:p>
          <a:p>
            <a:pPr lvl="1"/>
            <a:r>
              <a:rPr lang="en-US" altLang="zh-CN" dirty="0">
                <a:ea typeface="宋体" panose="02010600030101010101" pitchFamily="2" charset="-122"/>
              </a:rPr>
              <a:t>Internetworking</a:t>
            </a:r>
          </a:p>
          <a:p>
            <a:pPr lvl="1"/>
            <a:r>
              <a:rPr lang="en-US" altLang="zh-CN" dirty="0">
                <a:ea typeface="宋体" panose="02010600030101010101" pitchFamily="2" charset="-122"/>
              </a:rPr>
              <a:t>Network Layer of the Internet</a:t>
            </a:r>
          </a:p>
        </p:txBody>
      </p:sp>
    </p:spTree>
    <p:extLst>
      <p:ext uri="{BB962C8B-B14F-4D97-AF65-F5344CB8AC3E}">
        <p14:creationId xmlns:p14="http://schemas.microsoft.com/office/powerpoint/2010/main" val="41236630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CN">
                <a:ea typeface="宋体" panose="02010600030101010101" pitchFamily="2" charset="-122"/>
              </a:rPr>
              <a:t>The Network Layer</a:t>
            </a:r>
          </a:p>
        </p:txBody>
      </p:sp>
      <p:sp>
        <p:nvSpPr>
          <p:cNvPr id="1126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1268" name="Content Placeholder 2"/>
          <p:cNvSpPr>
            <a:spLocks noGrp="1"/>
          </p:cNvSpPr>
          <p:nvPr>
            <p:ph idx="1"/>
          </p:nvPr>
        </p:nvSpPr>
        <p:spPr>
          <a:xfrm>
            <a:off x="1381125" y="2390775"/>
            <a:ext cx="5076825" cy="4019550"/>
          </a:xfrm>
        </p:spPr>
        <p:txBody>
          <a:bodyPr/>
          <a:lstStyle/>
          <a:p>
            <a:r>
              <a:rPr lang="en-US" altLang="zh-CN">
                <a:ea typeface="宋体" panose="02010600030101010101" pitchFamily="2" charset="-122"/>
              </a:rPr>
              <a:t>Responsible for delivering packets between endpoints over multiple links</a:t>
            </a:r>
          </a:p>
        </p:txBody>
      </p:sp>
      <p:grpSp>
        <p:nvGrpSpPr>
          <p:cNvPr id="11269" name="Group 26"/>
          <p:cNvGrpSpPr>
            <a:grpSpLocks/>
          </p:cNvGrpSpPr>
          <p:nvPr/>
        </p:nvGrpSpPr>
        <p:grpSpPr bwMode="auto">
          <a:xfrm>
            <a:off x="6753225" y="2257425"/>
            <a:ext cx="1466850" cy="1930400"/>
            <a:chOff x="6753225" y="2638425"/>
            <a:chExt cx="1466850" cy="1930400"/>
          </a:xfrm>
        </p:grpSpPr>
        <p:sp>
          <p:nvSpPr>
            <p:cNvPr id="11270" name="Rectangle 4"/>
            <p:cNvSpPr>
              <a:spLocks noChangeArrowheads="1"/>
            </p:cNvSpPr>
            <p:nvPr/>
          </p:nvSpPr>
          <p:spPr bwMode="auto">
            <a:xfrm>
              <a:off x="6753225" y="4187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1" name="Rectangle 5"/>
            <p:cNvSpPr>
              <a:spLocks noChangeArrowheads="1"/>
            </p:cNvSpPr>
            <p:nvPr/>
          </p:nvSpPr>
          <p:spPr bwMode="auto">
            <a:xfrm>
              <a:off x="6753225" y="3806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2" name="Rectangle 6"/>
            <p:cNvSpPr>
              <a:spLocks noChangeArrowheads="1"/>
            </p:cNvSpPr>
            <p:nvPr/>
          </p:nvSpPr>
          <p:spPr bwMode="auto">
            <a:xfrm>
              <a:off x="6753225" y="3416300"/>
              <a:ext cx="1447800" cy="381000"/>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3"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4" name="Rectangle 10"/>
            <p:cNvSpPr>
              <a:spLocks noChangeArrowheads="1"/>
            </p:cNvSpPr>
            <p:nvPr/>
          </p:nvSpPr>
          <p:spPr bwMode="auto">
            <a:xfrm>
              <a:off x="6753225" y="265747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5"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11276"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11277"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11278"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p>
          </p:txBody>
        </p:sp>
        <p:sp>
          <p:nvSpPr>
            <p:cNvPr id="11279"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grpSp>
    </p:spTree>
    <p:extLst>
      <p:ext uri="{BB962C8B-B14F-4D97-AF65-F5344CB8AC3E}">
        <p14:creationId xmlns:p14="http://schemas.microsoft.com/office/powerpoint/2010/main" val="25130266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zh-CN">
                <a:ea typeface="宋体" panose="02010600030101010101" pitchFamily="2" charset="-122"/>
              </a:rPr>
              <a:t>Network Layer in the Internet</a:t>
            </a:r>
          </a:p>
        </p:txBody>
      </p:sp>
      <p:sp>
        <p:nvSpPr>
          <p:cNvPr id="9830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8308" name="Rectangle 3"/>
          <p:cNvSpPr>
            <a:spLocks noGrp="1" noChangeArrowheads="1"/>
          </p:cNvSpPr>
          <p:nvPr>
            <p:ph idx="1"/>
          </p:nvPr>
        </p:nvSpPr>
        <p:spPr>
          <a:xfrm>
            <a:off x="1381125" y="1695450"/>
            <a:ext cx="7315200" cy="4019550"/>
          </a:xfrm>
        </p:spPr>
        <p:txBody>
          <a:bodyPr/>
          <a:lstStyle/>
          <a:p>
            <a:pPr lvl="1"/>
            <a:r>
              <a:rPr lang="it-IT" altLang="zh-CN">
                <a:ea typeface="宋体" panose="02010600030101010101" pitchFamily="2" charset="-122"/>
              </a:rPr>
              <a:t>IP Version 4 </a:t>
            </a:r>
            <a:r>
              <a:rPr lang="en-US" altLang="zh-CN">
                <a:solidFill>
                  <a:srgbClr val="0000FF"/>
                </a:solidFill>
                <a:ea typeface="宋体" panose="02010600030101010101" pitchFamily="2" charset="-122"/>
              </a:rPr>
              <a:t>»</a:t>
            </a:r>
            <a:endParaRPr lang="it-IT" altLang="zh-CN">
              <a:ea typeface="宋体" panose="02010600030101010101" pitchFamily="2" charset="-122"/>
            </a:endParaRPr>
          </a:p>
          <a:p>
            <a:pPr lvl="1"/>
            <a:r>
              <a:rPr lang="en-US" altLang="zh-CN">
                <a:ea typeface="宋体" panose="02010600030101010101" pitchFamily="2" charset="-122"/>
              </a:rPr>
              <a:t>IP Addresses</a:t>
            </a:r>
            <a:r>
              <a:rPr lang="en-US" altLang="zh-CN">
                <a:solidFill>
                  <a:srgbClr val="0000FF"/>
                </a:solidFill>
                <a:ea typeface="宋体" panose="02010600030101010101" pitchFamily="2" charset="-122"/>
              </a:rPr>
              <a:t> »</a:t>
            </a:r>
            <a:endParaRPr lang="en-US" altLang="zh-CN">
              <a:ea typeface="宋体" panose="02010600030101010101" pitchFamily="2" charset="-122"/>
            </a:endParaRPr>
          </a:p>
          <a:p>
            <a:pPr lvl="1"/>
            <a:r>
              <a:rPr lang="en-US" altLang="zh-CN">
                <a:ea typeface="宋体" panose="02010600030101010101" pitchFamily="2" charset="-122"/>
              </a:rPr>
              <a:t>IP Version 6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Internet Control Protocols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Label Switching and MPLS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OSPF—An Interior Gateway Routing Protocol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BGP—The Exterior Gateway Routing Protocol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solidFill>
                  <a:srgbClr val="7F7F7F"/>
                </a:solidFill>
                <a:ea typeface="宋体" panose="02010600030101010101" pitchFamily="2" charset="-122"/>
              </a:rPr>
              <a:t>Internet Multicasting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solidFill>
                  <a:srgbClr val="7F7F7F"/>
                </a:solidFill>
                <a:ea typeface="宋体" panose="02010600030101010101" pitchFamily="2" charset="-122"/>
              </a:rPr>
              <a:t>Mobile IP </a:t>
            </a:r>
            <a:r>
              <a:rPr lang="en-US" altLang="zh-CN">
                <a:solidFill>
                  <a:srgbClr val="0000FF"/>
                </a:solidFill>
                <a:ea typeface="宋体" panose="02010600030101010101" pitchFamily="2" charset="-122"/>
              </a:rPr>
              <a:t>»</a:t>
            </a:r>
            <a:endParaRPr lang="en-US" altLang="zh-CN">
              <a:ea typeface="宋体" panose="02010600030101010101" pitchFamily="2" charset="-122"/>
            </a:endParaRPr>
          </a:p>
        </p:txBody>
      </p:sp>
    </p:spTree>
    <p:extLst>
      <p:ext uri="{BB962C8B-B14F-4D97-AF65-F5344CB8AC3E}">
        <p14:creationId xmlns:p14="http://schemas.microsoft.com/office/powerpoint/2010/main" val="2504322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zh-CN">
                <a:ea typeface="宋体" panose="02010600030101010101" pitchFamily="2" charset="-122"/>
              </a:rPr>
              <a:t>10 Design Principles of IP Protocol</a:t>
            </a:r>
          </a:p>
        </p:txBody>
      </p:sp>
      <p:sp>
        <p:nvSpPr>
          <p:cNvPr id="9933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99332" name="Rectangle 3"/>
          <p:cNvSpPr>
            <a:spLocks noGrp="1" noChangeArrowheads="1"/>
          </p:cNvSpPr>
          <p:nvPr>
            <p:ph idx="1"/>
          </p:nvPr>
        </p:nvSpPr>
        <p:spPr>
          <a:xfrm>
            <a:off x="1139825" y="1611313"/>
            <a:ext cx="7791450" cy="4598987"/>
          </a:xfrm>
        </p:spPr>
        <p:txBody>
          <a:bodyPr/>
          <a:lstStyle/>
          <a:p>
            <a:r>
              <a:rPr lang="en-US" altLang="zh-CN">
                <a:ea typeface="宋体" panose="02010600030101010101" pitchFamily="2" charset="-122"/>
              </a:rPr>
              <a:t>IP has been shaped by guiding principles:</a:t>
            </a:r>
          </a:p>
          <a:p>
            <a:pPr lvl="2"/>
            <a:r>
              <a:rPr lang="en-US" altLang="zh-CN">
                <a:ea typeface="宋体" panose="02010600030101010101" pitchFamily="2" charset="-122"/>
              </a:rPr>
              <a:t>Make sure it works</a:t>
            </a:r>
          </a:p>
          <a:p>
            <a:pPr lvl="2"/>
            <a:r>
              <a:rPr lang="en-US" altLang="zh-CN">
                <a:ea typeface="宋体" panose="02010600030101010101" pitchFamily="2" charset="-122"/>
              </a:rPr>
              <a:t>Keep it simple</a:t>
            </a:r>
          </a:p>
          <a:p>
            <a:pPr lvl="2"/>
            <a:r>
              <a:rPr lang="en-US" altLang="zh-CN">
                <a:ea typeface="宋体" panose="02010600030101010101" pitchFamily="2" charset="-122"/>
              </a:rPr>
              <a:t>Make clear choices</a:t>
            </a:r>
          </a:p>
          <a:p>
            <a:pPr lvl="2"/>
            <a:r>
              <a:rPr lang="en-US" altLang="zh-CN">
                <a:ea typeface="宋体" panose="02010600030101010101" pitchFamily="2" charset="-122"/>
              </a:rPr>
              <a:t>Exploit modularity</a:t>
            </a:r>
          </a:p>
          <a:p>
            <a:pPr lvl="2"/>
            <a:r>
              <a:rPr lang="en-US" altLang="zh-CN">
                <a:ea typeface="宋体" panose="02010600030101010101" pitchFamily="2" charset="-122"/>
              </a:rPr>
              <a:t>Expect heterogeneity</a:t>
            </a:r>
          </a:p>
          <a:p>
            <a:pPr lvl="2"/>
            <a:r>
              <a:rPr lang="en-US" altLang="zh-CN">
                <a:ea typeface="宋体" panose="02010600030101010101" pitchFamily="2" charset="-122"/>
              </a:rPr>
              <a:t>Avoid static options and parameters</a:t>
            </a:r>
          </a:p>
          <a:p>
            <a:pPr lvl="2"/>
            <a:r>
              <a:rPr lang="en-US" altLang="zh-CN">
                <a:ea typeface="宋体" panose="02010600030101010101" pitchFamily="2" charset="-122"/>
              </a:rPr>
              <a:t>Look for good design (not perfect)</a:t>
            </a:r>
          </a:p>
          <a:p>
            <a:pPr lvl="2"/>
            <a:r>
              <a:rPr lang="en-US" altLang="zh-CN">
                <a:ea typeface="宋体" panose="02010600030101010101" pitchFamily="2" charset="-122"/>
              </a:rPr>
              <a:t>Strict sending, tolerant receiving</a:t>
            </a:r>
          </a:p>
          <a:p>
            <a:pPr lvl="2"/>
            <a:r>
              <a:rPr lang="en-US" altLang="zh-CN">
                <a:ea typeface="宋体" panose="02010600030101010101" pitchFamily="2" charset="-122"/>
              </a:rPr>
              <a:t>Think about scalability</a:t>
            </a:r>
          </a:p>
          <a:p>
            <a:pPr lvl="2"/>
            <a:r>
              <a:rPr lang="en-US" altLang="zh-CN">
                <a:ea typeface="宋体" panose="02010600030101010101" pitchFamily="2" charset="-122"/>
              </a:rPr>
              <a:t>Consider performance and cost</a:t>
            </a:r>
            <a:br>
              <a:rPr lang="en-US" altLang="zh-CN">
                <a:ea typeface="宋体" panose="02010600030101010101" pitchFamily="2" charset="-122"/>
              </a:rPr>
            </a:br>
            <a:endParaRPr lang="en-US" altLang="zh-CN">
              <a:ea typeface="宋体" panose="02010600030101010101" pitchFamily="2" charset="-122"/>
            </a:endParaRPr>
          </a:p>
        </p:txBody>
      </p:sp>
    </p:spTree>
    <p:extLst>
      <p:ext uri="{BB962C8B-B14F-4D97-AF65-F5344CB8AC3E}">
        <p14:creationId xmlns:p14="http://schemas.microsoft.com/office/powerpoint/2010/main" val="2372103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a:ea typeface="宋体" panose="02010600030101010101" pitchFamily="2" charset="-122"/>
              </a:rPr>
              <a:t>Network Layer in the Internet</a:t>
            </a:r>
          </a:p>
        </p:txBody>
      </p:sp>
      <p:sp>
        <p:nvSpPr>
          <p:cNvPr id="101379" name="Rectangle 3"/>
          <p:cNvSpPr>
            <a:spLocks noGrp="1" noChangeArrowheads="1"/>
          </p:cNvSpPr>
          <p:nvPr>
            <p:ph idx="1"/>
          </p:nvPr>
        </p:nvSpPr>
        <p:spPr>
          <a:xfrm>
            <a:off x="585788" y="1143000"/>
            <a:ext cx="8229600" cy="4867275"/>
          </a:xfrm>
        </p:spPr>
        <p:txBody>
          <a:bodyPr/>
          <a:lstStyle/>
          <a:p>
            <a:r>
              <a:rPr lang="en-US" altLang="zh-CN">
                <a:ea typeface="宋体" panose="02010600030101010101" pitchFamily="2" charset="-122"/>
              </a:rPr>
              <a:t>Internet is an interconnected collection of many networks that is held together by the IP protocol</a:t>
            </a:r>
          </a:p>
        </p:txBody>
      </p:sp>
      <p:sp>
        <p:nvSpPr>
          <p:cNvPr id="10138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5 The Network Layer</a:t>
            </a:r>
          </a:p>
        </p:txBody>
      </p:sp>
      <p:pic>
        <p:nvPicPr>
          <p:cNvPr id="1013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119313"/>
            <a:ext cx="67691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7872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Position of IP and other network-layer protocols in TCP/IP protocol suite</a:t>
            </a:r>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93" y="1904206"/>
            <a:ext cx="8812213"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7095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it-IT" altLang="zh-CN">
                <a:ea typeface="宋体" panose="02010600030101010101" pitchFamily="2" charset="-122"/>
              </a:rPr>
              <a:t>IP Version 4 Protocol</a:t>
            </a:r>
            <a:endParaRPr lang="en-US" altLang="zh-CN">
              <a:ea typeface="宋体" panose="02010600030101010101" pitchFamily="2" charset="-122"/>
            </a:endParaRPr>
          </a:p>
        </p:txBody>
      </p:sp>
      <p:sp>
        <p:nvSpPr>
          <p:cNvPr id="10240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5 The Network Layer</a:t>
            </a:r>
          </a:p>
        </p:txBody>
      </p:sp>
      <p:sp>
        <p:nvSpPr>
          <p:cNvPr id="102404" name="Rectangle 3"/>
          <p:cNvSpPr>
            <a:spLocks noGrp="1" noChangeArrowheads="1"/>
          </p:cNvSpPr>
          <p:nvPr>
            <p:ph idx="1"/>
          </p:nvPr>
        </p:nvSpPr>
        <p:spPr>
          <a:xfrm>
            <a:off x="785813" y="1335088"/>
            <a:ext cx="7791450" cy="4600575"/>
          </a:xfrm>
        </p:spPr>
        <p:txBody>
          <a:bodyPr/>
          <a:lstStyle/>
          <a:p>
            <a:r>
              <a:rPr lang="en-US" altLang="zh-CN">
                <a:ea typeface="宋体" panose="02010600030101010101" pitchFamily="2" charset="-122"/>
              </a:rPr>
              <a:t>IPv4 (Internet Protocol) header is carried on all packets and has fields for the key parts of the protocol: </a:t>
            </a:r>
          </a:p>
        </p:txBody>
      </p:sp>
      <p:pic>
        <p:nvPicPr>
          <p:cNvPr id="1024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8" y="2365375"/>
            <a:ext cx="783272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5259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Multiplexing and demultiplexing using the value of the protocol field</a:t>
            </a:r>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5 The Network Layer</a:t>
            </a:r>
            <a:endParaRPr lang="en-US" altLang="zh-CN" i="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435" y="3635409"/>
            <a:ext cx="5460178" cy="254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49" y="4269492"/>
            <a:ext cx="220662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520" y="1516307"/>
            <a:ext cx="5799137"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960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05475" name="Rectangle 2"/>
          <p:cNvSpPr>
            <a:spLocks noChangeArrowheads="1"/>
          </p:cNvSpPr>
          <p:nvPr/>
        </p:nvSpPr>
        <p:spPr bwMode="auto">
          <a:xfrm>
            <a:off x="228600" y="1143000"/>
            <a:ext cx="8686800" cy="138499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An IPv4 packet has arrived with the first 8 bits as shown:</a:t>
            </a:r>
          </a:p>
          <a:p>
            <a:pPr algn="ctr">
              <a:spcBef>
                <a:spcPct val="0"/>
              </a:spcBef>
              <a:buClrTx/>
              <a:buFontTx/>
              <a:buNone/>
            </a:pPr>
            <a:r>
              <a:rPr lang="en-US" altLang="zh-CN" sz="2800" b="1" i="1">
                <a:solidFill>
                  <a:schemeClr val="folHlink"/>
                </a:solidFill>
                <a:latin typeface="Calibri" panose="020F0502020204030204" pitchFamily="34" charset="0"/>
                <a:ea typeface="宋体" panose="02010600030101010101" pitchFamily="2" charset="-122"/>
                <a:cs typeface="Calibri" panose="020F0502020204030204" pitchFamily="34" charset="0"/>
              </a:rPr>
              <a:t>01000010</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The receiver discards the packet. Why?</a:t>
            </a:r>
          </a:p>
        </p:txBody>
      </p:sp>
      <p:sp>
        <p:nvSpPr>
          <p:cNvPr id="923651" name="Rectangle 3"/>
          <p:cNvSpPr>
            <a:spLocks noChangeArrowheads="1"/>
          </p:cNvSpPr>
          <p:nvPr/>
        </p:nvSpPr>
        <p:spPr bwMode="auto">
          <a:xfrm>
            <a:off x="228600" y="3106738"/>
            <a:ext cx="8686800" cy="2677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There is an error in this packet. The 4 leftmost bits (0100) show the version, which is correct. The next 4 bits (0010) show an invalid header length (2 × 4 = 8). The minimum number of bytes in the header must be </a:t>
            </a:r>
            <a:r>
              <a:rPr lang="en-US" altLang="zh-CN" sz="2800" b="1" i="1">
                <a:solidFill>
                  <a:schemeClr val="folHlink"/>
                </a:solidFill>
                <a:latin typeface="Calibri" panose="020F0502020204030204" pitchFamily="34" charset="0"/>
                <a:ea typeface="宋体" panose="02010600030101010101" pitchFamily="2" charset="-122"/>
                <a:cs typeface="Calibri" panose="020F0502020204030204" pitchFamily="34" charset="0"/>
              </a:rPr>
              <a:t>20</a:t>
            </a:r>
            <a:r>
              <a:rPr lang="en-US" altLang="zh-CN" sz="2800" b="1" i="1">
                <a:latin typeface="Calibri" panose="020F0502020204030204" pitchFamily="34" charset="0"/>
                <a:ea typeface="宋体" panose="02010600030101010101" pitchFamily="2" charset="-122"/>
                <a:cs typeface="Calibri" panose="020F0502020204030204" pitchFamily="34" charset="0"/>
              </a:rPr>
              <a:t>. The packet has been corrupted in transmission.</a:t>
            </a:r>
          </a:p>
        </p:txBody>
      </p:sp>
      <p:sp>
        <p:nvSpPr>
          <p:cNvPr id="105477" name="Text Box 4"/>
          <p:cNvSpPr txBox="1">
            <a:spLocks noChangeArrowheads="1"/>
          </p:cNvSpPr>
          <p:nvPr/>
        </p:nvSpPr>
        <p:spPr bwMode="auto">
          <a:xfrm>
            <a:off x="458788" y="411163"/>
            <a:ext cx="16748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a:t>
            </a:r>
          </a:p>
        </p:txBody>
      </p:sp>
    </p:spTree>
    <p:extLst>
      <p:ext uri="{BB962C8B-B14F-4D97-AF65-F5344CB8AC3E}">
        <p14:creationId xmlns:p14="http://schemas.microsoft.com/office/powerpoint/2010/main" val="339132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3651">
                                            <p:txEl>
                                              <p:pRg st="0" end="0"/>
                                            </p:txEl>
                                          </p:spTgt>
                                        </p:tgtEl>
                                        <p:attrNameLst>
                                          <p:attrName>style.visibility</p:attrName>
                                        </p:attrNameLst>
                                      </p:cBhvr>
                                      <p:to>
                                        <p:strVal val="visible"/>
                                      </p:to>
                                    </p:set>
                                    <p:animEffect transition="in" filter="blinds(horizontal)">
                                      <p:cBhvr>
                                        <p:cTn id="7" dur="500"/>
                                        <p:tgtEl>
                                          <p:spTgt spid="92365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3651">
                                            <p:txEl>
                                              <p:pRg st="1" end="1"/>
                                            </p:txEl>
                                          </p:spTgt>
                                        </p:tgtEl>
                                        <p:attrNameLst>
                                          <p:attrName>style.visibility</p:attrName>
                                        </p:attrNameLst>
                                      </p:cBhvr>
                                      <p:to>
                                        <p:strVal val="visible"/>
                                      </p:to>
                                    </p:set>
                                    <p:animEffect transition="in" filter="blinds(horizontal)">
                                      <p:cBhvr>
                                        <p:cTn id="10" dur="500"/>
                                        <p:tgtEl>
                                          <p:spTgt spid="9236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Forwarding process in a router when used in a virtual circuit network</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t>Computer Networks, Chapter 5 The Network Layer</a:t>
            </a:r>
            <a:endParaRPr 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513" y="2152650"/>
            <a:ext cx="2224087"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013" y="4102100"/>
            <a:ext cx="64531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814763"/>
            <a:ext cx="2468563"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814763"/>
            <a:ext cx="252095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850" y="3106738"/>
            <a:ext cx="1109663"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3088" y="3103563"/>
            <a:ext cx="8239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13" y="4203700"/>
            <a:ext cx="110648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8575" y="4206875"/>
            <a:ext cx="10890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18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80">
                                          <p:stCondLst>
                                            <p:cond delay="0"/>
                                          </p:stCondLst>
                                        </p:cTn>
                                        <p:tgtEl>
                                          <p:spTgt spid="12"/>
                                        </p:tgtEl>
                                      </p:cBhvr>
                                    </p:animEffect>
                                    <p:anim calcmode="lin" valueType="num">
                                      <p:cBhvr>
                                        <p:cTn id="5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4" dur="26">
                                          <p:stCondLst>
                                            <p:cond delay="650"/>
                                          </p:stCondLst>
                                        </p:cTn>
                                        <p:tgtEl>
                                          <p:spTgt spid="12"/>
                                        </p:tgtEl>
                                      </p:cBhvr>
                                      <p:to x="100000" y="60000"/>
                                    </p:animScale>
                                    <p:animScale>
                                      <p:cBhvr>
                                        <p:cTn id="65" dur="166" decel="50000">
                                          <p:stCondLst>
                                            <p:cond delay="676"/>
                                          </p:stCondLst>
                                        </p:cTn>
                                        <p:tgtEl>
                                          <p:spTgt spid="12"/>
                                        </p:tgtEl>
                                      </p:cBhvr>
                                      <p:to x="100000" y="100000"/>
                                    </p:animScale>
                                    <p:animScale>
                                      <p:cBhvr>
                                        <p:cTn id="66" dur="26">
                                          <p:stCondLst>
                                            <p:cond delay="1312"/>
                                          </p:stCondLst>
                                        </p:cTn>
                                        <p:tgtEl>
                                          <p:spTgt spid="12"/>
                                        </p:tgtEl>
                                      </p:cBhvr>
                                      <p:to x="100000" y="80000"/>
                                    </p:animScale>
                                    <p:animScale>
                                      <p:cBhvr>
                                        <p:cTn id="67" dur="166" decel="50000">
                                          <p:stCondLst>
                                            <p:cond delay="1338"/>
                                          </p:stCondLst>
                                        </p:cTn>
                                        <p:tgtEl>
                                          <p:spTgt spid="12"/>
                                        </p:tgtEl>
                                      </p:cBhvr>
                                      <p:to x="100000" y="100000"/>
                                    </p:animScale>
                                    <p:animScale>
                                      <p:cBhvr>
                                        <p:cTn id="68" dur="26">
                                          <p:stCondLst>
                                            <p:cond delay="1642"/>
                                          </p:stCondLst>
                                        </p:cTn>
                                        <p:tgtEl>
                                          <p:spTgt spid="12"/>
                                        </p:tgtEl>
                                      </p:cBhvr>
                                      <p:to x="100000" y="90000"/>
                                    </p:animScale>
                                    <p:animScale>
                                      <p:cBhvr>
                                        <p:cTn id="69" dur="166" decel="50000">
                                          <p:stCondLst>
                                            <p:cond delay="1668"/>
                                          </p:stCondLst>
                                        </p:cTn>
                                        <p:tgtEl>
                                          <p:spTgt spid="12"/>
                                        </p:tgtEl>
                                      </p:cBhvr>
                                      <p:to x="100000" y="100000"/>
                                    </p:animScale>
                                    <p:animScale>
                                      <p:cBhvr>
                                        <p:cTn id="70" dur="26">
                                          <p:stCondLst>
                                            <p:cond delay="1808"/>
                                          </p:stCondLst>
                                        </p:cTn>
                                        <p:tgtEl>
                                          <p:spTgt spid="12"/>
                                        </p:tgtEl>
                                      </p:cBhvr>
                                      <p:to x="100000" y="95000"/>
                                    </p:animScale>
                                    <p:animScale>
                                      <p:cBhvr>
                                        <p:cTn id="71"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07523" name="Rectangle 2"/>
          <p:cNvSpPr>
            <a:spLocks noChangeArrowheads="1"/>
          </p:cNvSpPr>
          <p:nvPr/>
        </p:nvSpPr>
        <p:spPr bwMode="auto">
          <a:xfrm>
            <a:off x="228600" y="1143000"/>
            <a:ext cx="8686800" cy="138499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In an IPv4 packet, the value of HLEN is 1000 in binary. How many bytes of options are being carried by this packet?</a:t>
            </a:r>
          </a:p>
        </p:txBody>
      </p:sp>
      <p:sp>
        <p:nvSpPr>
          <p:cNvPr id="925699" name="Rectangle 3"/>
          <p:cNvSpPr>
            <a:spLocks noChangeArrowheads="1"/>
          </p:cNvSpPr>
          <p:nvPr/>
        </p:nvSpPr>
        <p:spPr bwMode="auto">
          <a:xfrm>
            <a:off x="228600" y="3106738"/>
            <a:ext cx="8686800" cy="224676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The HLEN value is 8, which means the total number of bytes in the header is 8 × 4, or 32 bytes. The first 20 bytes are the base header, the next </a:t>
            </a:r>
            <a:r>
              <a:rPr lang="en-US" altLang="zh-CN" sz="2800" b="1" i="1">
                <a:solidFill>
                  <a:schemeClr val="folHlink"/>
                </a:solidFill>
                <a:latin typeface="Calibri" panose="020F0502020204030204" pitchFamily="34" charset="0"/>
                <a:ea typeface="宋体" panose="02010600030101010101" pitchFamily="2" charset="-122"/>
                <a:cs typeface="Calibri" panose="020F0502020204030204" pitchFamily="34" charset="0"/>
              </a:rPr>
              <a:t>12</a:t>
            </a:r>
            <a:r>
              <a:rPr lang="en-US" altLang="zh-CN" sz="2800" b="1" i="1">
                <a:latin typeface="Calibri" panose="020F0502020204030204" pitchFamily="34" charset="0"/>
                <a:ea typeface="宋体" panose="02010600030101010101" pitchFamily="2" charset="-122"/>
                <a:cs typeface="Calibri" panose="020F0502020204030204" pitchFamily="34" charset="0"/>
              </a:rPr>
              <a:t> bytes are the options.</a:t>
            </a:r>
          </a:p>
        </p:txBody>
      </p:sp>
      <p:sp>
        <p:nvSpPr>
          <p:cNvPr id="107525" name="Text Box 4"/>
          <p:cNvSpPr txBox="1">
            <a:spLocks noChangeArrowheads="1"/>
          </p:cNvSpPr>
          <p:nvPr/>
        </p:nvSpPr>
        <p:spPr bwMode="auto">
          <a:xfrm>
            <a:off x="458788" y="411163"/>
            <a:ext cx="16748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a:t>
            </a:r>
          </a:p>
        </p:txBody>
      </p:sp>
    </p:spTree>
    <p:extLst>
      <p:ext uri="{BB962C8B-B14F-4D97-AF65-F5344CB8AC3E}">
        <p14:creationId xmlns:p14="http://schemas.microsoft.com/office/powerpoint/2010/main" val="1448988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Effect transition="in" filter="blinds(horizontal)">
                                      <p:cBhvr>
                                        <p:cTn id="7" dur="500"/>
                                        <p:tgtEl>
                                          <p:spTgt spid="9256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5699">
                                            <p:txEl>
                                              <p:pRg st="1" end="1"/>
                                            </p:txEl>
                                          </p:spTgt>
                                        </p:tgtEl>
                                        <p:attrNameLst>
                                          <p:attrName>style.visibility</p:attrName>
                                        </p:attrNameLst>
                                      </p:cBhvr>
                                      <p:to>
                                        <p:strVal val="visible"/>
                                      </p:to>
                                    </p:set>
                                    <p:animEffect transition="in" filter="blinds(horizontal)">
                                      <p:cBhvr>
                                        <p:cTn id="10" dur="500"/>
                                        <p:tgtEl>
                                          <p:spTgt spid="925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07523" name="Rectangle 2"/>
          <p:cNvSpPr>
            <a:spLocks noChangeArrowheads="1"/>
          </p:cNvSpPr>
          <p:nvPr/>
        </p:nvSpPr>
        <p:spPr bwMode="auto">
          <a:xfrm>
            <a:off x="228600" y="1143000"/>
            <a:ext cx="8686800" cy="270843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r>
              <a:rPr lang="en-US" altLang="zh-CN" sz="2800" b="1" i="1">
                <a:latin typeface="Calibri" panose="020F0502020204030204" pitchFamily="34" charset="0"/>
                <a:ea typeface="宋体" panose="02010600030101010101" pitchFamily="2" charset="-122"/>
                <a:cs typeface="Calibri" panose="020F0502020204030204" pitchFamily="34" charset="0"/>
              </a:rPr>
              <a:t>An IPv4 packet has arrived with the first few hexadecimal digits as shown.</a:t>
            </a:r>
          </a:p>
          <a:p>
            <a:pPr algn="just"/>
            <a:endParaRPr lang="en-US" altLang="zh-CN" sz="2800" b="1" i="1">
              <a:latin typeface="Calibri" panose="020F0502020204030204" pitchFamily="34" charset="0"/>
              <a:ea typeface="宋体" panose="02010600030101010101" pitchFamily="2" charset="-122"/>
              <a:cs typeface="Calibri" panose="020F0502020204030204" pitchFamily="34" charset="0"/>
            </a:endParaRPr>
          </a:p>
          <a:p>
            <a:pPr algn="just"/>
            <a:r>
              <a:rPr lang="en-US" altLang="zh-CN" sz="2800" b="1" i="1">
                <a:latin typeface="Calibri" panose="020F0502020204030204" pitchFamily="34" charset="0"/>
                <a:ea typeface="宋体" panose="02010600030101010101" pitchFamily="2" charset="-122"/>
                <a:cs typeface="Calibri" panose="020F0502020204030204" pitchFamily="34" charset="0"/>
              </a:rPr>
              <a:t>How many hops can this packet travel before being dropped? The data belong to what upper-layer protocol?</a:t>
            </a:r>
          </a:p>
        </p:txBody>
      </p:sp>
      <p:sp>
        <p:nvSpPr>
          <p:cNvPr id="925699" name="Rectangle 3"/>
          <p:cNvSpPr>
            <a:spLocks noChangeArrowheads="1"/>
          </p:cNvSpPr>
          <p:nvPr/>
        </p:nvSpPr>
        <p:spPr bwMode="auto">
          <a:xfrm>
            <a:off x="228600" y="3905506"/>
            <a:ext cx="8686800" cy="2677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lgn="just">
              <a:spcBef>
                <a:spcPct val="0"/>
              </a:spcBef>
              <a:buClrTx/>
            </a:pPr>
            <a:r>
              <a:rPr lang="en-US" altLang="zh-CN" sz="2800" b="1" i="1">
                <a:latin typeface="Calibri" panose="020F0502020204030204" pitchFamily="34" charset="0"/>
                <a:ea typeface="宋体" panose="02010600030101010101" pitchFamily="2" charset="-122"/>
                <a:cs typeface="Calibri" panose="020F0502020204030204" pitchFamily="34" charset="0"/>
              </a:rPr>
              <a:t>To find the time-to-live field, we skip 8 bytes (16 hexadecimal digits). The time-to-live field is the ninth byte, which is (01)</a:t>
            </a:r>
            <a:r>
              <a:rPr lang="en-US" altLang="zh-CN" sz="2800" b="1" i="1" baseline="-25000">
                <a:latin typeface="Calibri" panose="020F0502020204030204" pitchFamily="34" charset="0"/>
                <a:ea typeface="宋体" panose="02010600030101010101" pitchFamily="2" charset="-122"/>
                <a:cs typeface="Calibri" panose="020F0502020204030204" pitchFamily="34" charset="0"/>
              </a:rPr>
              <a:t>16</a:t>
            </a:r>
            <a:r>
              <a:rPr lang="en-US" altLang="zh-CN" sz="2800" b="1" i="1">
                <a:latin typeface="Calibri" panose="020F0502020204030204" pitchFamily="34" charset="0"/>
                <a:ea typeface="宋体" panose="02010600030101010101" pitchFamily="2" charset="-122"/>
                <a:cs typeface="Calibri" panose="020F0502020204030204" pitchFamily="34" charset="0"/>
              </a:rPr>
              <a:t>. This means the packet can travel only one hop. The protocol field is the next byte (02)</a:t>
            </a:r>
            <a:r>
              <a:rPr lang="en-US" altLang="zh-CN" sz="2800" b="1" i="1" baseline="-25000">
                <a:latin typeface="Calibri" panose="020F0502020204030204" pitchFamily="34" charset="0"/>
                <a:ea typeface="宋体" panose="02010600030101010101" pitchFamily="2" charset="-122"/>
                <a:cs typeface="Calibri" panose="020F0502020204030204" pitchFamily="34" charset="0"/>
              </a:rPr>
              <a:t>16</a:t>
            </a:r>
            <a:r>
              <a:rPr lang="en-US" altLang="zh-CN" sz="2800" b="1" i="1">
                <a:latin typeface="Calibri" panose="020F0502020204030204" pitchFamily="34" charset="0"/>
                <a:ea typeface="宋体" panose="02010600030101010101" pitchFamily="2" charset="-122"/>
                <a:cs typeface="Calibri" panose="020F0502020204030204" pitchFamily="34" charset="0"/>
              </a:rPr>
              <a:t>, which means that the upper-layer protocol is IGMP.</a:t>
            </a:r>
          </a:p>
        </p:txBody>
      </p:sp>
      <p:sp>
        <p:nvSpPr>
          <p:cNvPr id="107525" name="Text Box 4"/>
          <p:cNvSpPr txBox="1">
            <a:spLocks noChangeArrowheads="1"/>
          </p:cNvSpPr>
          <p:nvPr/>
        </p:nvSpPr>
        <p:spPr bwMode="auto">
          <a:xfrm>
            <a:off x="458788" y="411163"/>
            <a:ext cx="16748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127" y="2077323"/>
            <a:ext cx="49212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5673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Effect transition="in" filter="blinds(horizontal)">
                                      <p:cBhvr>
                                        <p:cTn id="7" dur="500"/>
                                        <p:tgtEl>
                                          <p:spTgt spid="9256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5699">
                                            <p:txEl>
                                              <p:pRg st="1" end="1"/>
                                            </p:txEl>
                                          </p:spTgt>
                                        </p:tgtEl>
                                        <p:attrNameLst>
                                          <p:attrName>style.visibility</p:attrName>
                                        </p:attrNameLst>
                                      </p:cBhvr>
                                      <p:to>
                                        <p:strVal val="visible"/>
                                      </p:to>
                                    </p:set>
                                    <p:animEffect transition="in" filter="blinds(horizontal)">
                                      <p:cBhvr>
                                        <p:cTn id="10" dur="500"/>
                                        <p:tgtEl>
                                          <p:spTgt spid="925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871" y="5193644"/>
            <a:ext cx="3829759" cy="73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p:txBody>
          <a:bodyPr/>
          <a:lstStyle/>
          <a:p>
            <a:r>
              <a:rPr lang="en-US" altLang="zh-CN">
                <a:latin typeface="Calibri" panose="020F0502020204030204" pitchFamily="34" charset="0"/>
                <a:ea typeface="宋体" panose="02010600030101010101" pitchFamily="2" charset="-122"/>
                <a:cs typeface="Calibri" panose="020F0502020204030204" pitchFamily="34" charset="0"/>
              </a:rPr>
              <a:t>An example of a checksum calculation for an IPv4 header without options</a:t>
            </a:r>
            <a:endParaRPr lang="zh-CN" altLang="en-US"/>
          </a:p>
        </p:txBody>
      </p:sp>
      <p:sp>
        <p:nvSpPr>
          <p:cNvPr id="2" name="页脚占位符 1"/>
          <p:cNvSpPr>
            <a:spLocks noGrp="1"/>
          </p:cNvSpPr>
          <p:nvPr>
            <p:ph type="ftr" sz="quarter" idx="11"/>
          </p:nvPr>
        </p:nvSpPr>
        <p:spPr/>
        <p:txBody>
          <a:bodyPr/>
          <a:lstStyle/>
          <a:p>
            <a:pPr>
              <a:defRPr/>
            </a:pPr>
            <a:r>
              <a:rPr lang="en-US" altLang="zh-CN"/>
              <a:t>Computer Networks, Chapter 5 The Network Layer</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42" y="1141412"/>
            <a:ext cx="4994275"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79" y="3059112"/>
            <a:ext cx="4202113"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5779" y="2001837"/>
            <a:ext cx="4826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5779704" y="1154102"/>
            <a:ext cx="3287712" cy="3416320"/>
          </a:xfrm>
          <a:prstGeom prst="rect">
            <a:avLst/>
          </a:prstGeom>
        </p:spPr>
        <p:txBody>
          <a:bodyPr wrap="square">
            <a:spAutoFit/>
          </a:bodyPr>
          <a:lstStyle/>
          <a:p>
            <a:pPr marL="285750" indent="-285750">
              <a:buFont typeface="Arial" panose="020B0604020202020204" pitchFamily="34" charset="0"/>
              <a:buChar char="•"/>
            </a:pPr>
            <a:r>
              <a:rPr lang="en-US" altLang="zh-CN" sz="2400">
                <a:latin typeface="Calibri" panose="020F0502020204030204" pitchFamily="34" charset="0"/>
                <a:cs typeface="Calibri" panose="020F0502020204030204" pitchFamily="34" charset="0"/>
              </a:rPr>
              <a:t>The header is divided into 16-bit sections. </a:t>
            </a:r>
          </a:p>
          <a:p>
            <a:pPr marL="285750" indent="-285750">
              <a:buFont typeface="Arial" panose="020B0604020202020204" pitchFamily="34" charset="0"/>
              <a:buChar char="•"/>
            </a:pPr>
            <a:r>
              <a:rPr lang="en-US" altLang="zh-CN" sz="2400">
                <a:latin typeface="Calibri" panose="020F0502020204030204" pitchFamily="34" charset="0"/>
                <a:cs typeface="Calibri" panose="020F0502020204030204" pitchFamily="34" charset="0"/>
              </a:rPr>
              <a:t>All the sections are added and the sum is complemented after wrapping the leftmost digit. </a:t>
            </a:r>
          </a:p>
          <a:p>
            <a:pPr marL="285750" indent="-285750">
              <a:buFont typeface="Arial" panose="020B0604020202020204" pitchFamily="34" charset="0"/>
              <a:buChar char="•"/>
            </a:pPr>
            <a:r>
              <a:rPr lang="en-US" altLang="zh-CN" sz="2400">
                <a:latin typeface="Calibri" panose="020F0502020204030204" pitchFamily="34" charset="0"/>
                <a:cs typeface="Calibri" panose="020F0502020204030204" pitchFamily="34" charset="0"/>
              </a:rPr>
              <a:t>The result is inserted in the checksum field.</a:t>
            </a:r>
            <a:endParaRPr lang="zh-CN" altLang="en-US" sz="2400"/>
          </a:p>
        </p:txBody>
      </p:sp>
    </p:spTree>
    <p:extLst>
      <p:ext uri="{BB962C8B-B14F-4D97-AF65-F5344CB8AC3E}">
        <p14:creationId xmlns:p14="http://schemas.microsoft.com/office/powerpoint/2010/main" val="3345715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103427" name="Rectangle 2"/>
          <p:cNvSpPr>
            <a:spLocks noGrp="1" noChangeArrowheads="1"/>
          </p:cNvSpPr>
          <p:nvPr>
            <p:ph type="title"/>
          </p:nvPr>
        </p:nvSpPr>
        <p:spPr/>
        <p:txBody>
          <a:bodyPr/>
          <a:lstStyle/>
          <a:p>
            <a:endParaRPr lang="en-US" altLang="zh-CN">
              <a:ea typeface="宋体" panose="02010600030101010101" pitchFamily="2" charset="-122"/>
            </a:endParaRPr>
          </a:p>
        </p:txBody>
      </p:sp>
      <p:sp>
        <p:nvSpPr>
          <p:cNvPr id="103428" name="Rectangle 3"/>
          <p:cNvSpPr>
            <a:spLocks noGrp="1" noChangeArrowheads="1"/>
          </p:cNvSpPr>
          <p:nvPr>
            <p:ph type="body" idx="1"/>
          </p:nvPr>
        </p:nvSpPr>
        <p:spPr>
          <a:xfrm>
            <a:off x="895350" y="2682875"/>
            <a:ext cx="7181850" cy="1209675"/>
          </a:xfrm>
        </p:spPr>
        <p:txBody>
          <a:bodyPr/>
          <a:lstStyle/>
          <a:p>
            <a:pPr>
              <a:buFont typeface="Monotype Sorts" pitchFamily="2" charset="2"/>
              <a:buNone/>
            </a:pPr>
            <a:r>
              <a:rPr lang="en-US" altLang="zh-CN" sz="3200">
                <a:ea typeface="宋体" panose="02010600030101010101" pitchFamily="2" charset="-122"/>
              </a:rPr>
              <a:t>Why the checksum in IPv4 covers only the header, not the data?</a:t>
            </a:r>
          </a:p>
        </p:txBody>
      </p:sp>
    </p:spTree>
    <p:extLst>
      <p:ext uri="{BB962C8B-B14F-4D97-AF65-F5344CB8AC3E}">
        <p14:creationId xmlns:p14="http://schemas.microsoft.com/office/powerpoint/2010/main" val="16046617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09571" name="Text Box 2"/>
          <p:cNvSpPr txBox="1">
            <a:spLocks noChangeArrowheads="1"/>
          </p:cNvSpPr>
          <p:nvPr/>
        </p:nvSpPr>
        <p:spPr bwMode="auto">
          <a:xfrm>
            <a:off x="1447800" y="322263"/>
            <a:ext cx="618648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kumimoji="1" lang="en-US" altLang="zh-CN" sz="3600">
                <a:solidFill>
                  <a:srgbClr val="FF0000"/>
                </a:solidFill>
                <a:ea typeface="宋体" panose="02010600030101010101" pitchFamily="2" charset="-122"/>
              </a:rPr>
              <a:t>Maximum transfer unit (MTU)</a:t>
            </a:r>
          </a:p>
        </p:txBody>
      </p:sp>
      <p:pic>
        <p:nvPicPr>
          <p:cNvPr id="1095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143000"/>
            <a:ext cx="6400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7748" name="Text Box 4"/>
          <p:cNvSpPr txBox="1">
            <a:spLocks noChangeArrowheads="1"/>
          </p:cNvSpPr>
          <p:nvPr/>
        </p:nvSpPr>
        <p:spPr bwMode="auto">
          <a:xfrm>
            <a:off x="4489450" y="4191000"/>
            <a:ext cx="3892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b="1" i="1">
                <a:latin typeface="Times New Roman" panose="02020603050405020304" pitchFamily="18" charset="0"/>
                <a:ea typeface="宋体" panose="02010600030101010101" pitchFamily="2" charset="-122"/>
              </a:rPr>
              <a:t>MTUs for some networks</a:t>
            </a:r>
          </a:p>
        </p:txBody>
      </p:sp>
      <p:pic>
        <p:nvPicPr>
          <p:cNvPr id="9277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743200"/>
            <a:ext cx="4465638" cy="331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849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7749"/>
                                        </p:tgtEl>
                                        <p:attrNameLst>
                                          <p:attrName>style.visibility</p:attrName>
                                        </p:attrNameLst>
                                      </p:cBhvr>
                                      <p:to>
                                        <p:strVal val="visible"/>
                                      </p:to>
                                    </p:set>
                                    <p:animEffect transition="in" filter="blinds(horizontal)">
                                      <p:cBhvr>
                                        <p:cTn id="7" dur="500"/>
                                        <p:tgtEl>
                                          <p:spTgt spid="9277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27748"/>
                                        </p:tgtEl>
                                        <p:attrNameLst>
                                          <p:attrName>style.visibility</p:attrName>
                                        </p:attrNameLst>
                                      </p:cBhvr>
                                      <p:to>
                                        <p:strVal val="visible"/>
                                      </p:to>
                                    </p:set>
                                    <p:animEffect transition="in" filter="blinds(horizontal)">
                                      <p:cBhvr>
                                        <p:cTn id="10" dur="500"/>
                                        <p:tgtEl>
                                          <p:spTgt spid="927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11619" name="Rectangle 2"/>
          <p:cNvSpPr>
            <a:spLocks noGrp="1" noChangeArrowheads="1"/>
          </p:cNvSpPr>
          <p:nvPr>
            <p:ph type="title"/>
          </p:nvPr>
        </p:nvSpPr>
        <p:spPr/>
        <p:txBody>
          <a:bodyPr/>
          <a:lstStyle/>
          <a:p>
            <a:r>
              <a:rPr lang="en-US" altLang="zh-CN" sz="2800">
                <a:ea typeface="宋体" panose="02010600030101010101" pitchFamily="2" charset="-122"/>
              </a:rPr>
              <a:t>IP Fragmentation and Reassembly</a:t>
            </a:r>
            <a:endParaRPr lang="en-US" altLang="zh-CN">
              <a:ea typeface="宋体" panose="02010600030101010101" pitchFamily="2" charset="-122"/>
            </a:endParaRPr>
          </a:p>
        </p:txBody>
      </p:sp>
      <p:grpSp>
        <p:nvGrpSpPr>
          <p:cNvPr id="111620" name="Group 3"/>
          <p:cNvGrpSpPr>
            <a:grpSpLocks/>
          </p:cNvGrpSpPr>
          <p:nvPr/>
        </p:nvGrpSpPr>
        <p:grpSpPr bwMode="auto">
          <a:xfrm>
            <a:off x="3606800" y="1498600"/>
            <a:ext cx="4800600" cy="4046538"/>
            <a:chOff x="1218" y="944"/>
            <a:chExt cx="3024" cy="2549"/>
          </a:xfrm>
        </p:grpSpPr>
        <p:grpSp>
          <p:nvGrpSpPr>
            <p:cNvPr id="111626" name="Group 4"/>
            <p:cNvGrpSpPr>
              <a:grpSpLocks/>
            </p:cNvGrpSpPr>
            <p:nvPr/>
          </p:nvGrpSpPr>
          <p:grpSpPr bwMode="auto">
            <a:xfrm>
              <a:off x="1218" y="944"/>
              <a:ext cx="2676" cy="419"/>
              <a:chOff x="3006" y="1208"/>
              <a:chExt cx="2676" cy="419"/>
            </a:xfrm>
          </p:grpSpPr>
          <p:sp>
            <p:nvSpPr>
              <p:cNvPr id="111670" name="Rectangle 5"/>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71"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72" name="Text Box 7"/>
              <p:cNvSpPr txBox="1">
                <a:spLocks noChangeArrowheads="1"/>
              </p:cNvSpPr>
              <p:nvPr/>
            </p:nvSpPr>
            <p:spPr bwMode="auto">
              <a:xfrm>
                <a:off x="3734" y="1208"/>
                <a:ext cx="2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ID</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=x</a:t>
                </a:r>
              </a:p>
            </p:txBody>
          </p:sp>
          <p:sp>
            <p:nvSpPr>
              <p:cNvPr id="111673" name="Text Box 8"/>
              <p:cNvSpPr txBox="1">
                <a:spLocks noChangeArrowheads="1"/>
              </p:cNvSpPr>
              <p:nvPr/>
            </p:nvSpPr>
            <p:spPr bwMode="auto">
              <a:xfrm>
                <a:off x="4655" y="1220"/>
                <a:ext cx="456"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=0</a:t>
                </a:r>
              </a:p>
            </p:txBody>
          </p:sp>
          <p:sp>
            <p:nvSpPr>
              <p:cNvPr id="111674" name="Text Box 9"/>
              <p:cNvSpPr txBox="1">
                <a:spLocks noChangeArrowheads="1"/>
              </p:cNvSpPr>
              <p:nvPr/>
            </p:nvSpPr>
            <p:spPr bwMode="auto">
              <a:xfrm>
                <a:off x="4034" y="1220"/>
                <a:ext cx="56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fragflag</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=0</a:t>
                </a:r>
              </a:p>
            </p:txBody>
          </p:sp>
          <p:sp>
            <p:nvSpPr>
              <p:cNvPr id="111675" name="Text Box 10"/>
              <p:cNvSpPr txBox="1">
                <a:spLocks noChangeArrowheads="1"/>
              </p:cNvSpPr>
              <p:nvPr/>
            </p:nvSpPr>
            <p:spPr bwMode="auto">
              <a:xfrm>
                <a:off x="3230" y="1208"/>
                <a:ext cx="49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length</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=4000</a:t>
                </a:r>
              </a:p>
            </p:txBody>
          </p:sp>
          <p:sp>
            <p:nvSpPr>
              <p:cNvPr id="111676" name="Line 11"/>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77" name="Line 12"/>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78" name="Line 13"/>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79" name="Line 14"/>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80" name="Line 15"/>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81" name="Rectangle 16"/>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grpSp>
        <p:grpSp>
          <p:nvGrpSpPr>
            <p:cNvPr id="111627" name="Group 17"/>
            <p:cNvGrpSpPr>
              <a:grpSpLocks/>
            </p:cNvGrpSpPr>
            <p:nvPr/>
          </p:nvGrpSpPr>
          <p:grpSpPr bwMode="auto">
            <a:xfrm>
              <a:off x="1566" y="2048"/>
              <a:ext cx="2676" cy="419"/>
              <a:chOff x="3006" y="1208"/>
              <a:chExt cx="2676" cy="419"/>
            </a:xfrm>
          </p:grpSpPr>
          <p:sp>
            <p:nvSpPr>
              <p:cNvPr id="111658" name="Rectangle 18"/>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59"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60" name="Text Box 20"/>
              <p:cNvSpPr txBox="1">
                <a:spLocks noChangeArrowheads="1"/>
              </p:cNvSpPr>
              <p:nvPr/>
            </p:nvSpPr>
            <p:spPr bwMode="auto">
              <a:xfrm>
                <a:off x="3734" y="1208"/>
                <a:ext cx="2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ID</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=x</a:t>
                </a:r>
              </a:p>
            </p:txBody>
          </p:sp>
          <p:sp>
            <p:nvSpPr>
              <p:cNvPr id="111661" name="Text Box 21"/>
              <p:cNvSpPr txBox="1">
                <a:spLocks noChangeArrowheads="1"/>
              </p:cNvSpPr>
              <p:nvPr/>
            </p:nvSpPr>
            <p:spPr bwMode="auto">
              <a:xfrm>
                <a:off x="4655" y="1220"/>
                <a:ext cx="456"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=0</a:t>
                </a:r>
              </a:p>
            </p:txBody>
          </p:sp>
          <p:sp>
            <p:nvSpPr>
              <p:cNvPr id="111662" name="Text Box 22"/>
              <p:cNvSpPr txBox="1">
                <a:spLocks noChangeArrowheads="1"/>
              </p:cNvSpPr>
              <p:nvPr/>
            </p:nvSpPr>
            <p:spPr bwMode="auto">
              <a:xfrm>
                <a:off x="4034" y="1220"/>
                <a:ext cx="56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fragflag</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a:t>
                </a:r>
              </a:p>
            </p:txBody>
          </p:sp>
          <p:sp>
            <p:nvSpPr>
              <p:cNvPr id="111663" name="Text Box 23"/>
              <p:cNvSpPr txBox="1">
                <a:spLocks noChangeArrowheads="1"/>
              </p:cNvSpPr>
              <p:nvPr/>
            </p:nvSpPr>
            <p:spPr bwMode="auto">
              <a:xfrm>
                <a:off x="3230" y="1208"/>
                <a:ext cx="49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length</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=1500</a:t>
                </a:r>
              </a:p>
            </p:txBody>
          </p:sp>
          <p:sp>
            <p:nvSpPr>
              <p:cNvPr id="111664" name="Line 24"/>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5" name="Line 25"/>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6" name="Line 26"/>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7" name="Line 27"/>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8" name="Line 28"/>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9" name="Rectangle 29"/>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grpSp>
        <p:grpSp>
          <p:nvGrpSpPr>
            <p:cNvPr id="111628" name="Group 30"/>
            <p:cNvGrpSpPr>
              <a:grpSpLocks/>
            </p:cNvGrpSpPr>
            <p:nvPr/>
          </p:nvGrpSpPr>
          <p:grpSpPr bwMode="auto">
            <a:xfrm>
              <a:off x="1566" y="2552"/>
              <a:ext cx="2676" cy="419"/>
              <a:chOff x="3006" y="1208"/>
              <a:chExt cx="2676" cy="419"/>
            </a:xfrm>
          </p:grpSpPr>
          <p:sp>
            <p:nvSpPr>
              <p:cNvPr id="111646" name="Rectangle 31"/>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47"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48" name="Text Box 33"/>
              <p:cNvSpPr txBox="1">
                <a:spLocks noChangeArrowheads="1"/>
              </p:cNvSpPr>
              <p:nvPr/>
            </p:nvSpPr>
            <p:spPr bwMode="auto">
              <a:xfrm>
                <a:off x="3734" y="1208"/>
                <a:ext cx="2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ID</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=x</a:t>
                </a:r>
              </a:p>
            </p:txBody>
          </p:sp>
          <p:sp>
            <p:nvSpPr>
              <p:cNvPr id="111649" name="Text Box 34"/>
              <p:cNvSpPr txBox="1">
                <a:spLocks noChangeArrowheads="1"/>
              </p:cNvSpPr>
              <p:nvPr/>
            </p:nvSpPr>
            <p:spPr bwMode="auto">
              <a:xfrm>
                <a:off x="4655" y="1220"/>
                <a:ext cx="456"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=185</a:t>
                </a:r>
              </a:p>
            </p:txBody>
          </p:sp>
          <p:sp>
            <p:nvSpPr>
              <p:cNvPr id="111650" name="Text Box 35"/>
              <p:cNvSpPr txBox="1">
                <a:spLocks noChangeArrowheads="1"/>
              </p:cNvSpPr>
              <p:nvPr/>
            </p:nvSpPr>
            <p:spPr bwMode="auto">
              <a:xfrm>
                <a:off x="4034" y="1220"/>
                <a:ext cx="56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fragflag</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a:t>
                </a:r>
              </a:p>
            </p:txBody>
          </p:sp>
          <p:sp>
            <p:nvSpPr>
              <p:cNvPr id="111651" name="Text Box 36"/>
              <p:cNvSpPr txBox="1">
                <a:spLocks noChangeArrowheads="1"/>
              </p:cNvSpPr>
              <p:nvPr/>
            </p:nvSpPr>
            <p:spPr bwMode="auto">
              <a:xfrm>
                <a:off x="3230" y="1208"/>
                <a:ext cx="49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length</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=1500</a:t>
                </a:r>
              </a:p>
            </p:txBody>
          </p:sp>
          <p:sp>
            <p:nvSpPr>
              <p:cNvPr id="111652" name="Line 37"/>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3" name="Line 38"/>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4" name="Line 39"/>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5" name="Line 40"/>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6" name="Line 41"/>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7" name="Rectangle 42"/>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grpSp>
        <p:grpSp>
          <p:nvGrpSpPr>
            <p:cNvPr id="111629" name="Group 43"/>
            <p:cNvGrpSpPr>
              <a:grpSpLocks/>
            </p:cNvGrpSpPr>
            <p:nvPr/>
          </p:nvGrpSpPr>
          <p:grpSpPr bwMode="auto">
            <a:xfrm>
              <a:off x="1560" y="3074"/>
              <a:ext cx="2676" cy="419"/>
              <a:chOff x="3006" y="1208"/>
              <a:chExt cx="2676" cy="419"/>
            </a:xfrm>
          </p:grpSpPr>
          <p:sp>
            <p:nvSpPr>
              <p:cNvPr id="111634" name="Rectangle 44"/>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35"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36" name="Text Box 46"/>
              <p:cNvSpPr txBox="1">
                <a:spLocks noChangeArrowheads="1"/>
              </p:cNvSpPr>
              <p:nvPr/>
            </p:nvSpPr>
            <p:spPr bwMode="auto">
              <a:xfrm>
                <a:off x="3734" y="1208"/>
                <a:ext cx="2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ID</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=x</a:t>
                </a:r>
              </a:p>
            </p:txBody>
          </p:sp>
          <p:sp>
            <p:nvSpPr>
              <p:cNvPr id="111637" name="Text Box 47"/>
              <p:cNvSpPr txBox="1">
                <a:spLocks noChangeArrowheads="1"/>
              </p:cNvSpPr>
              <p:nvPr/>
            </p:nvSpPr>
            <p:spPr bwMode="auto">
              <a:xfrm>
                <a:off x="4655" y="1220"/>
                <a:ext cx="456"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=370</a:t>
                </a:r>
              </a:p>
            </p:txBody>
          </p:sp>
          <p:sp>
            <p:nvSpPr>
              <p:cNvPr id="111638" name="Text Box 48"/>
              <p:cNvSpPr txBox="1">
                <a:spLocks noChangeArrowheads="1"/>
              </p:cNvSpPr>
              <p:nvPr/>
            </p:nvSpPr>
            <p:spPr bwMode="auto">
              <a:xfrm>
                <a:off x="4034" y="1220"/>
                <a:ext cx="56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fragflag</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=0</a:t>
                </a:r>
              </a:p>
            </p:txBody>
          </p:sp>
          <p:sp>
            <p:nvSpPr>
              <p:cNvPr id="111639" name="Text Box 49"/>
              <p:cNvSpPr txBox="1">
                <a:spLocks noChangeArrowheads="1"/>
              </p:cNvSpPr>
              <p:nvPr/>
            </p:nvSpPr>
            <p:spPr bwMode="auto">
              <a:xfrm>
                <a:off x="3230" y="1208"/>
                <a:ext cx="49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length</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=1040</a:t>
                </a:r>
              </a:p>
            </p:txBody>
          </p:sp>
          <p:sp>
            <p:nvSpPr>
              <p:cNvPr id="111640" name="Line 50"/>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1" name="Line 51"/>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2" name="Line 52"/>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3" name="Line 53"/>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4" name="Line 54"/>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5" name="Rectangle 55"/>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grpSp>
        <p:sp>
          <p:nvSpPr>
            <p:cNvPr id="111630" name="Freeform 56"/>
            <p:cNvSpPr>
              <a:spLocks/>
            </p:cNvSpPr>
            <p:nvPr/>
          </p:nvSpPr>
          <p:spPr bwMode="auto">
            <a:xfrm>
              <a:off x="1290" y="1422"/>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Lst>
              <a:ahLst/>
              <a:cxnLst>
                <a:cxn ang="T6">
                  <a:pos x="T0" y="T1"/>
                </a:cxn>
                <a:cxn ang="T7">
                  <a:pos x="T2" y="T3"/>
                </a:cxn>
                <a:cxn ang="T8">
                  <a:pos x="T4" y="T5"/>
                </a:cxn>
              </a:cxnLst>
              <a:rect l="0" t="0" r="r" b="b"/>
              <a:pathLst>
                <a:path w="210" h="1362">
                  <a:moveTo>
                    <a:pt x="0" y="0"/>
                  </a:moveTo>
                  <a:lnTo>
                    <a:pt x="0" y="1362"/>
                  </a:lnTo>
                  <a:lnTo>
                    <a:pt x="210" y="858"/>
                  </a:lnTo>
                </a:path>
              </a:pathLst>
            </a:custGeom>
            <a:noFill/>
            <a:ln w="190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31" name="Line 57"/>
            <p:cNvSpPr>
              <a:spLocks noChangeShapeType="1"/>
            </p:cNvSpPr>
            <p:nvPr/>
          </p:nvSpPr>
          <p:spPr bwMode="auto">
            <a:xfrm>
              <a:off x="1290" y="2766"/>
              <a:ext cx="228"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32" name="Line 58"/>
            <p:cNvSpPr>
              <a:spLocks noChangeShapeType="1"/>
            </p:cNvSpPr>
            <p:nvPr/>
          </p:nvSpPr>
          <p:spPr bwMode="auto">
            <a:xfrm>
              <a:off x="1296" y="2772"/>
              <a:ext cx="210" cy="49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33" name="Text Box 59"/>
            <p:cNvSpPr txBox="1">
              <a:spLocks noChangeArrowheads="1"/>
            </p:cNvSpPr>
            <p:nvPr/>
          </p:nvSpPr>
          <p:spPr bwMode="auto">
            <a:xfrm>
              <a:off x="1274" y="1472"/>
              <a:ext cx="1849"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FF0000"/>
                  </a:solidFill>
                  <a:latin typeface="Calibri" panose="020F0502020204030204" pitchFamily="34" charset="0"/>
                  <a:ea typeface="宋体" panose="02010600030101010101" pitchFamily="2" charset="-122"/>
                  <a:cs typeface="Calibri" panose="020F0502020204030204" pitchFamily="34" charset="0"/>
                </a:rPr>
                <a:t>One large datagram becomes</a:t>
              </a:r>
            </a:p>
            <a:p>
              <a:pPr>
                <a:spcBef>
                  <a:spcPct val="0"/>
                </a:spcBef>
                <a:buClrTx/>
                <a:buFontTx/>
                <a:buNone/>
              </a:pPr>
              <a:r>
                <a:rPr lang="en-US" altLang="zh-CN" sz="1800">
                  <a:solidFill>
                    <a:srgbClr val="FF0000"/>
                  </a:solidFill>
                  <a:latin typeface="Calibri" panose="020F0502020204030204" pitchFamily="34" charset="0"/>
                  <a:ea typeface="宋体" panose="02010600030101010101" pitchFamily="2" charset="-122"/>
                  <a:cs typeface="Calibri" panose="020F0502020204030204" pitchFamily="34" charset="0"/>
                </a:rPr>
                <a:t>several smaller datagrams</a:t>
              </a:r>
              <a:endParaRPr lang="en-US" altLang="zh-CN" sz="1800">
                <a:latin typeface="Calibri" panose="020F0502020204030204" pitchFamily="34" charset="0"/>
                <a:ea typeface="宋体" panose="02010600030101010101" pitchFamily="2" charset="-122"/>
                <a:cs typeface="Calibri" panose="020F0502020204030204" pitchFamily="34" charset="0"/>
              </a:endParaRPr>
            </a:p>
          </p:txBody>
        </p:sp>
      </p:grpSp>
      <p:sp>
        <p:nvSpPr>
          <p:cNvPr id="111621" name="Rectangle 60"/>
          <p:cNvSpPr>
            <a:spLocks noChangeArrowheads="1"/>
          </p:cNvSpPr>
          <p:nvPr/>
        </p:nvSpPr>
        <p:spPr bwMode="auto">
          <a:xfrm>
            <a:off x="331788" y="1801813"/>
            <a:ext cx="2830512" cy="167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08585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42875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177165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2288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6860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1432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6004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5000"/>
              </a:spcBef>
              <a:buClr>
                <a:srgbClr val="993300"/>
              </a:buClr>
              <a:buSzPct val="90000"/>
              <a:buFont typeface="Monotype Sorts" pitchFamily="2" charset="2"/>
              <a:buNone/>
            </a:pPr>
            <a:r>
              <a:rPr kumimoji="1" lang="en-US" altLang="zh-CN" sz="1800" u="sng">
                <a:solidFill>
                  <a:srgbClr val="FF0000"/>
                </a:solidFill>
                <a:latin typeface="Helvetica" panose="020B0604020202020204" pitchFamily="34" charset="0"/>
                <a:ea typeface="宋体" panose="02010600030101010101" pitchFamily="2" charset="-122"/>
              </a:rPr>
              <a:t>Example</a:t>
            </a:r>
            <a:endParaRPr kumimoji="1" lang="en-US" altLang="zh-CN" sz="1800">
              <a:latin typeface="Helvetica" panose="020B0604020202020204" pitchFamily="34" charset="0"/>
              <a:ea typeface="宋体" panose="02010600030101010101" pitchFamily="2" charset="-122"/>
            </a:endParaRPr>
          </a:p>
          <a:p>
            <a:pPr>
              <a:spcBef>
                <a:spcPct val="35000"/>
              </a:spcBef>
              <a:buClr>
                <a:srgbClr val="993300"/>
              </a:buClr>
              <a:buSzPct val="90000"/>
              <a:buFont typeface="Monotype Sorts" pitchFamily="2" charset="2"/>
              <a:buChar char="n"/>
            </a:pPr>
            <a:r>
              <a:rPr kumimoji="1" lang="en-US" altLang="zh-CN" sz="1800">
                <a:latin typeface="Helvetica" panose="020B0604020202020204" pitchFamily="34" charset="0"/>
                <a:ea typeface="宋体" panose="02010600030101010101" pitchFamily="2" charset="-122"/>
              </a:rPr>
              <a:t>4000 byte datagram</a:t>
            </a:r>
          </a:p>
          <a:p>
            <a:pPr>
              <a:spcBef>
                <a:spcPct val="35000"/>
              </a:spcBef>
              <a:buClr>
                <a:srgbClr val="993300"/>
              </a:buClr>
              <a:buSzPct val="90000"/>
              <a:buFont typeface="Monotype Sorts" pitchFamily="2" charset="2"/>
              <a:buChar char="n"/>
            </a:pPr>
            <a:r>
              <a:rPr kumimoji="1" lang="en-US" altLang="zh-CN" sz="1800">
                <a:latin typeface="Helvetica" panose="020B0604020202020204" pitchFamily="34" charset="0"/>
                <a:ea typeface="宋体" panose="02010600030101010101" pitchFamily="2" charset="-122"/>
              </a:rPr>
              <a:t>MTU = 1500 bytes</a:t>
            </a:r>
          </a:p>
          <a:p>
            <a:pPr>
              <a:spcBef>
                <a:spcPct val="35000"/>
              </a:spcBef>
              <a:buClr>
                <a:srgbClr val="993300"/>
              </a:buClr>
              <a:buSzPct val="90000"/>
              <a:buFont typeface="Monotype Sorts" pitchFamily="2" charset="2"/>
              <a:buChar char="n"/>
            </a:pPr>
            <a:endParaRPr kumimoji="1" lang="zh-CN" altLang="en-US" sz="1800">
              <a:latin typeface="Helvetica" panose="020B0604020202020204" pitchFamily="34" charset="0"/>
              <a:ea typeface="宋体" panose="02010600030101010101" pitchFamily="2" charset="-122"/>
            </a:endParaRPr>
          </a:p>
        </p:txBody>
      </p:sp>
      <p:sp>
        <p:nvSpPr>
          <p:cNvPr id="111622" name="Text Box 61"/>
          <p:cNvSpPr txBox="1">
            <a:spLocks noChangeArrowheads="1"/>
          </p:cNvSpPr>
          <p:nvPr/>
        </p:nvSpPr>
        <p:spPr bwMode="auto">
          <a:xfrm>
            <a:off x="463550" y="3756025"/>
            <a:ext cx="14918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1480 bytes in </a:t>
            </a:r>
            <a:br>
              <a:rPr lang="en-US" altLang="zh-CN" sz="1800">
                <a:latin typeface="Calibri" panose="020F0502020204030204" pitchFamily="34" charset="0"/>
                <a:ea typeface="宋体" panose="02010600030101010101" pitchFamily="2" charset="-122"/>
                <a:cs typeface="Calibri" panose="020F0502020204030204" pitchFamily="34" charset="0"/>
              </a:rPr>
            </a:br>
            <a:r>
              <a:rPr lang="en-US" altLang="zh-CN" sz="1800">
                <a:latin typeface="Calibri" panose="020F0502020204030204" pitchFamily="34" charset="0"/>
                <a:ea typeface="宋体" panose="02010600030101010101" pitchFamily="2" charset="-122"/>
                <a:cs typeface="Calibri" panose="020F0502020204030204" pitchFamily="34" charset="0"/>
              </a:rPr>
              <a:t>data field</a:t>
            </a:r>
          </a:p>
        </p:txBody>
      </p:sp>
      <p:sp>
        <p:nvSpPr>
          <p:cNvPr id="111623" name="Line 62"/>
          <p:cNvSpPr>
            <a:spLocks noChangeShapeType="1"/>
          </p:cNvSpPr>
          <p:nvPr/>
        </p:nvSpPr>
        <p:spPr bwMode="auto">
          <a:xfrm flipV="1">
            <a:off x="2085975" y="3592513"/>
            <a:ext cx="2536825" cy="581025"/>
          </a:xfrm>
          <a:prstGeom prst="line">
            <a:avLst/>
          </a:prstGeom>
          <a:noFill/>
          <a:ln w="19050">
            <a:solidFill>
              <a:srgbClr val="008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4" name="Text Box 63"/>
          <p:cNvSpPr txBox="1">
            <a:spLocks noChangeArrowheads="1"/>
          </p:cNvSpPr>
          <p:nvPr/>
        </p:nvSpPr>
        <p:spPr bwMode="auto">
          <a:xfrm>
            <a:off x="1839913" y="4567238"/>
            <a:ext cx="9124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 =</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1480/8 </a:t>
            </a:r>
          </a:p>
        </p:txBody>
      </p:sp>
      <p:sp>
        <p:nvSpPr>
          <p:cNvPr id="111625" name="Line 64"/>
          <p:cNvSpPr>
            <a:spLocks noChangeShapeType="1"/>
          </p:cNvSpPr>
          <p:nvPr/>
        </p:nvSpPr>
        <p:spPr bwMode="auto">
          <a:xfrm flipV="1">
            <a:off x="2870200" y="4440238"/>
            <a:ext cx="4032250" cy="412750"/>
          </a:xfrm>
          <a:prstGeom prst="line">
            <a:avLst/>
          </a:prstGeom>
          <a:noFill/>
          <a:ln w="19050">
            <a:solidFill>
              <a:srgbClr val="008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6113839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112643" name="Rectangle 2"/>
          <p:cNvSpPr>
            <a:spLocks noGrp="1" noChangeArrowheads="1"/>
          </p:cNvSpPr>
          <p:nvPr>
            <p:ph type="title"/>
          </p:nvPr>
        </p:nvSpPr>
        <p:spPr>
          <a:xfrm>
            <a:off x="685800" y="228600"/>
            <a:ext cx="8077200" cy="381000"/>
          </a:xfrm>
        </p:spPr>
        <p:txBody>
          <a:bodyPr/>
          <a:lstStyle/>
          <a:p>
            <a:r>
              <a:rPr lang="en-US" altLang="zh-CN" sz="2800">
                <a:ea typeface="宋体" panose="02010600030101010101" pitchFamily="2" charset="-122"/>
              </a:rPr>
              <a:t>Example:  Fragmenting a Packet</a:t>
            </a:r>
          </a:p>
        </p:txBody>
      </p:sp>
      <p:sp>
        <p:nvSpPr>
          <p:cNvPr id="112644" name="Rectangle 3"/>
          <p:cNvSpPr>
            <a:spLocks noGrp="1" noChangeArrowheads="1"/>
          </p:cNvSpPr>
          <p:nvPr>
            <p:ph type="body" idx="1"/>
          </p:nvPr>
        </p:nvSpPr>
        <p:spPr>
          <a:xfrm>
            <a:off x="269875" y="838200"/>
            <a:ext cx="8656638" cy="1884363"/>
          </a:xfrm>
        </p:spPr>
        <p:txBody>
          <a:bodyPr/>
          <a:lstStyle/>
          <a:p>
            <a:pPr>
              <a:lnSpc>
                <a:spcPct val="90000"/>
              </a:lnSpc>
            </a:pPr>
            <a:r>
              <a:rPr lang="en-US" altLang="zh-CN">
                <a:ea typeface="宋体" panose="02010600030101010101" pitchFamily="2" charset="-122"/>
              </a:rPr>
              <a:t>A packet is to be forwarded to a network with MTU of 576 bytes. The packet has an IP header of 20 bytes and a data part of 1484 bytes. </a:t>
            </a:r>
          </a:p>
          <a:p>
            <a:pPr>
              <a:lnSpc>
                <a:spcPct val="90000"/>
              </a:lnSpc>
            </a:pPr>
            <a:r>
              <a:rPr lang="en-US" altLang="zh-CN">
                <a:ea typeface="宋体" panose="02010600030101010101" pitchFamily="2" charset="-122"/>
              </a:rPr>
              <a:t>For each fragment, Maximum data length per fragment = 576 - 20 = 556 bytes.</a:t>
            </a:r>
          </a:p>
          <a:p>
            <a:pPr>
              <a:lnSpc>
                <a:spcPct val="90000"/>
              </a:lnSpc>
            </a:pPr>
            <a:r>
              <a:rPr lang="en-US" altLang="zh-CN">
                <a:ea typeface="宋体" panose="02010600030101010101" pitchFamily="2" charset="-122"/>
              </a:rPr>
              <a:t>We set maximum data length to 552 bytes to get multiple of 8.  </a:t>
            </a:r>
          </a:p>
        </p:txBody>
      </p:sp>
      <p:graphicFrame>
        <p:nvGraphicFramePr>
          <p:cNvPr id="930860" name="Group 44"/>
          <p:cNvGraphicFramePr>
            <a:graphicFrameLocks noGrp="1"/>
          </p:cNvGraphicFramePr>
          <p:nvPr/>
        </p:nvGraphicFramePr>
        <p:xfrm>
          <a:off x="1265238" y="3656013"/>
          <a:ext cx="6419850" cy="2625726"/>
        </p:xfrm>
        <a:graphic>
          <a:graphicData uri="http://schemas.openxmlformats.org/drawingml/2006/table">
            <a:tbl>
              <a:tblPr/>
              <a:tblGrid>
                <a:gridCol w="2336800">
                  <a:extLst>
                    <a:ext uri="{9D8B030D-6E8A-4147-A177-3AD203B41FA5}">
                      <a16:colId xmlns:a16="http://schemas.microsoft.com/office/drawing/2014/main" val="20000"/>
                    </a:ext>
                  </a:extLst>
                </a:gridCol>
                <a:gridCol w="1357312">
                  <a:extLst>
                    <a:ext uri="{9D8B030D-6E8A-4147-A177-3AD203B41FA5}">
                      <a16:colId xmlns:a16="http://schemas.microsoft.com/office/drawing/2014/main" val="20001"/>
                    </a:ext>
                  </a:extLst>
                </a:gridCol>
                <a:gridCol w="484188">
                  <a:extLst>
                    <a:ext uri="{9D8B030D-6E8A-4147-A177-3AD203B41FA5}">
                      <a16:colId xmlns:a16="http://schemas.microsoft.com/office/drawing/2014/main" val="20002"/>
                    </a:ext>
                  </a:extLst>
                </a:gridCol>
                <a:gridCol w="606425">
                  <a:extLst>
                    <a:ext uri="{9D8B030D-6E8A-4147-A177-3AD203B41FA5}">
                      <a16:colId xmlns:a16="http://schemas.microsoft.com/office/drawing/2014/main" val="20003"/>
                    </a:ext>
                  </a:extLst>
                </a:gridCol>
                <a:gridCol w="1635125">
                  <a:extLst>
                    <a:ext uri="{9D8B030D-6E8A-4147-A177-3AD203B41FA5}">
                      <a16:colId xmlns:a16="http://schemas.microsoft.com/office/drawing/2014/main" val="20004"/>
                    </a:ext>
                  </a:extLst>
                </a:gridCol>
              </a:tblGrid>
              <a:tr h="771525">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 </a:t>
                      </a:r>
                      <a:endParaRPr kumimoji="1" lang="zh-CN" altLang="en-US"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Total Length</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Id</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MF</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Fragment Offset</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38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Original packet</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1504</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x</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3075">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Fragment 1</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572</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x</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1</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4663">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Fragment 2</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572</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x</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1</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69</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3075">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Fragment 3</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400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x</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138</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1289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4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30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07523" name="Rectangle 2"/>
          <p:cNvSpPr>
            <a:spLocks noChangeArrowheads="1"/>
          </p:cNvSpPr>
          <p:nvPr/>
        </p:nvSpPr>
        <p:spPr bwMode="auto">
          <a:xfrm>
            <a:off x="228600" y="1143000"/>
            <a:ext cx="8686800" cy="181588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r>
              <a:rPr lang="en-US" altLang="zh-CN" sz="2800" b="1" i="1">
                <a:latin typeface="Calibri" panose="020F0502020204030204" pitchFamily="34" charset="0"/>
                <a:ea typeface="宋体" panose="02010600030101010101" pitchFamily="2" charset="-122"/>
                <a:cs typeface="Calibri" panose="020F0502020204030204" pitchFamily="34" charset="0"/>
              </a:rPr>
              <a:t>A packet has arrived in which the offset value is 100, the value of HLEN is 5, and the value of the total length field is 100. What are the numbers of the first byte and the last byte?</a:t>
            </a:r>
          </a:p>
        </p:txBody>
      </p:sp>
      <p:sp>
        <p:nvSpPr>
          <p:cNvPr id="925699" name="Rectangle 3"/>
          <p:cNvSpPr>
            <a:spLocks noChangeArrowheads="1"/>
          </p:cNvSpPr>
          <p:nvPr/>
        </p:nvSpPr>
        <p:spPr bwMode="auto">
          <a:xfrm>
            <a:off x="228600" y="3106738"/>
            <a:ext cx="8686800" cy="310854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lgn="just">
              <a:spcBef>
                <a:spcPct val="0"/>
              </a:spcBef>
              <a:buClrTx/>
            </a:pPr>
            <a:r>
              <a:rPr lang="en-US" altLang="zh-CN" sz="2800" b="1" i="1">
                <a:latin typeface="Calibri" panose="020F0502020204030204" pitchFamily="34" charset="0"/>
                <a:ea typeface="宋体" panose="02010600030101010101" pitchFamily="2" charset="-122"/>
                <a:cs typeface="Calibri" panose="020F0502020204030204" pitchFamily="34" charset="0"/>
              </a:rPr>
              <a:t>The first byte number is 100 × 8 = 800. The total length is 100 bytes, and the header length is 20 bytes (5 × 4), which means that there are 80 bytes in this datagram. If the first byte number is 800, the last byte number must be 879.</a:t>
            </a:r>
          </a:p>
          <a:p>
            <a:pPr algn="just">
              <a:spcBef>
                <a:spcPct val="0"/>
              </a:spcBef>
              <a:buClrTx/>
              <a:buFontTx/>
              <a:buNone/>
            </a:pPr>
            <a:endParaRPr lang="en-US" altLang="zh-CN" sz="2800" b="1" i="1">
              <a:latin typeface="Calibri" panose="020F0502020204030204" pitchFamily="34" charset="0"/>
              <a:ea typeface="宋体" panose="02010600030101010101" pitchFamily="2" charset="-122"/>
              <a:cs typeface="Calibri" panose="020F0502020204030204" pitchFamily="34" charset="0"/>
            </a:endParaRPr>
          </a:p>
        </p:txBody>
      </p:sp>
      <p:sp>
        <p:nvSpPr>
          <p:cNvPr id="107525" name="Text Box 4"/>
          <p:cNvSpPr txBox="1">
            <a:spLocks noChangeArrowheads="1"/>
          </p:cNvSpPr>
          <p:nvPr/>
        </p:nvSpPr>
        <p:spPr bwMode="auto">
          <a:xfrm>
            <a:off x="458788" y="411163"/>
            <a:ext cx="16748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a:t>
            </a:r>
          </a:p>
        </p:txBody>
      </p:sp>
    </p:spTree>
    <p:extLst>
      <p:ext uri="{BB962C8B-B14F-4D97-AF65-F5344CB8AC3E}">
        <p14:creationId xmlns:p14="http://schemas.microsoft.com/office/powerpoint/2010/main" val="3417815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Effect transition="in" filter="blinds(horizontal)">
                                      <p:cBhvr>
                                        <p:cTn id="7" dur="500"/>
                                        <p:tgtEl>
                                          <p:spTgt spid="9256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5699">
                                            <p:txEl>
                                              <p:pRg st="1" end="1"/>
                                            </p:txEl>
                                          </p:spTgt>
                                        </p:tgtEl>
                                        <p:attrNameLst>
                                          <p:attrName>style.visibility</p:attrName>
                                        </p:attrNameLst>
                                      </p:cBhvr>
                                      <p:to>
                                        <p:strVal val="visible"/>
                                      </p:to>
                                    </p:set>
                                    <p:animEffect transition="in" filter="blinds(horizontal)">
                                      <p:cBhvr>
                                        <p:cTn id="10" dur="500"/>
                                        <p:tgtEl>
                                          <p:spTgt spid="925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latin typeface="Times New Roman" panose="02020603050405020304" pitchFamily="18" charset="0"/>
                <a:ea typeface="宋体" panose="02010600030101010101" pitchFamily="2" charset="-122"/>
              </a:rPr>
              <a:t>Computer Networks, Chapter 5 The Network Layer</a:t>
            </a:r>
          </a:p>
        </p:txBody>
      </p:sp>
      <p:sp>
        <p:nvSpPr>
          <p:cNvPr id="113667" name="Rectangle 2"/>
          <p:cNvSpPr>
            <a:spLocks noGrp="1" noChangeArrowheads="1"/>
          </p:cNvSpPr>
          <p:nvPr>
            <p:ph type="title"/>
          </p:nvPr>
        </p:nvSpPr>
        <p:spPr>
          <a:xfrm>
            <a:off x="361950" y="271463"/>
            <a:ext cx="8477250" cy="904875"/>
          </a:xfrm>
        </p:spPr>
        <p:txBody>
          <a:bodyPr/>
          <a:lstStyle/>
          <a:p>
            <a:r>
              <a:rPr lang="en-US" altLang="zh-CN">
                <a:ea typeface="宋体" panose="02010600030101010101" pitchFamily="2" charset="-122"/>
              </a:rPr>
              <a:t>IPv4 Addresses</a:t>
            </a:r>
          </a:p>
        </p:txBody>
      </p:sp>
      <p:sp>
        <p:nvSpPr>
          <p:cNvPr id="113668" name="Rectangle 3"/>
          <p:cNvSpPr>
            <a:spLocks noGrp="1" noChangeArrowheads="1"/>
          </p:cNvSpPr>
          <p:nvPr>
            <p:ph type="body" idx="1"/>
          </p:nvPr>
        </p:nvSpPr>
        <p:spPr/>
        <p:txBody>
          <a:bodyPr/>
          <a:lstStyle/>
          <a:p>
            <a:r>
              <a:rPr lang="en-US" altLang="zh-CN" sz="2800">
                <a:ea typeface="宋体" panose="02010600030101010101" pitchFamily="2" charset="-122"/>
              </a:rPr>
              <a:t>An </a:t>
            </a:r>
            <a:r>
              <a:rPr lang="en-US" altLang="zh-CN" sz="2800">
                <a:solidFill>
                  <a:schemeClr val="hlink"/>
                </a:solidFill>
                <a:ea typeface="宋体" panose="02010600030101010101" pitchFamily="2" charset="-122"/>
              </a:rPr>
              <a:t>IPv4 address</a:t>
            </a:r>
            <a:r>
              <a:rPr lang="en-US" altLang="zh-CN" sz="2800">
                <a:ea typeface="宋体" panose="02010600030101010101" pitchFamily="2" charset="-122"/>
              </a:rPr>
              <a:t> is a </a:t>
            </a:r>
            <a:r>
              <a:rPr lang="en-US" altLang="zh-CN" sz="2800">
                <a:solidFill>
                  <a:schemeClr val="folHlink"/>
                </a:solidFill>
                <a:ea typeface="宋体" panose="02010600030101010101" pitchFamily="2" charset="-122"/>
              </a:rPr>
              <a:t>32-bit</a:t>
            </a:r>
            <a:r>
              <a:rPr lang="en-US" altLang="zh-CN" sz="2800">
                <a:ea typeface="宋体" panose="02010600030101010101" pitchFamily="2" charset="-122"/>
              </a:rPr>
              <a:t> address that uniquely and universally defines the connection of a device (for example, a computer or a router) to the Internet.</a:t>
            </a:r>
          </a:p>
          <a:p>
            <a:endParaRPr lang="en-US" altLang="zh-CN" sz="2800">
              <a:ea typeface="宋体" panose="02010600030101010101" pitchFamily="2" charset="-122"/>
            </a:endParaRPr>
          </a:p>
          <a:p>
            <a:r>
              <a:rPr lang="en-US" altLang="zh-CN" sz="2800">
                <a:ea typeface="宋体" panose="02010600030101010101" pitchFamily="2" charset="-122"/>
              </a:rPr>
              <a:t>The address space of IPv4 is  2</a:t>
            </a:r>
            <a:r>
              <a:rPr lang="en-US" altLang="zh-CN" sz="2800" baseline="30000">
                <a:ea typeface="宋体" panose="02010600030101010101" pitchFamily="2" charset="-122"/>
              </a:rPr>
              <a:t>32</a:t>
            </a:r>
            <a:r>
              <a:rPr lang="en-US" altLang="zh-CN" sz="2800">
                <a:ea typeface="宋体" panose="02010600030101010101" pitchFamily="2" charset="-122"/>
              </a:rPr>
              <a:t>  or  4,294,967,296.</a:t>
            </a:r>
          </a:p>
          <a:p>
            <a:endParaRPr lang="en-US" altLang="zh-CN" sz="2800">
              <a:ea typeface="宋体" panose="02010600030101010101" pitchFamily="2" charset="-122"/>
            </a:endParaRPr>
          </a:p>
          <a:p>
            <a:endParaRPr lang="zh-CN" altLang="en-US" sz="2800">
              <a:ea typeface="宋体" panose="02010600030101010101" pitchFamily="2" charset="-122"/>
            </a:endParaRPr>
          </a:p>
        </p:txBody>
      </p:sp>
    </p:spTree>
    <p:extLst>
      <p:ext uri="{BB962C8B-B14F-4D97-AF65-F5344CB8AC3E}">
        <p14:creationId xmlns:p14="http://schemas.microsoft.com/office/powerpoint/2010/main" val="20917644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latin typeface="Times New Roman" panose="02020603050405020304" pitchFamily="18" charset="0"/>
              </a:rPr>
              <a:t>Computer Networks, Chapter 5 The Network Layer</a:t>
            </a:r>
          </a:p>
        </p:txBody>
      </p:sp>
      <p:sp>
        <p:nvSpPr>
          <p:cNvPr id="114691" name="Text Box 2"/>
          <p:cNvSpPr txBox="1">
            <a:spLocks noChangeArrowheads="1"/>
          </p:cNvSpPr>
          <p:nvPr/>
        </p:nvSpPr>
        <p:spPr bwMode="auto">
          <a:xfrm>
            <a:off x="430213" y="474663"/>
            <a:ext cx="8337550" cy="107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kumimoji="1" lang="en-US" altLang="zh-CN" sz="3200">
                <a:solidFill>
                  <a:srgbClr val="FF0000"/>
                </a:solidFill>
                <a:ea typeface="宋体" panose="02010600030101010101" pitchFamily="2" charset="-122"/>
              </a:rPr>
              <a:t>Dotted-decimal Notation and Binary notation </a:t>
            </a:r>
          </a:p>
          <a:p>
            <a:pPr>
              <a:spcBef>
                <a:spcPct val="0"/>
              </a:spcBef>
              <a:buClrTx/>
              <a:buFontTx/>
              <a:buNone/>
            </a:pPr>
            <a:r>
              <a:rPr kumimoji="1" lang="en-US" altLang="zh-CN" sz="3200">
                <a:solidFill>
                  <a:srgbClr val="FF0000"/>
                </a:solidFill>
                <a:ea typeface="宋体" panose="02010600030101010101" pitchFamily="2" charset="-122"/>
              </a:rPr>
              <a:t>for an IPv4 address</a:t>
            </a:r>
          </a:p>
        </p:txBody>
      </p:sp>
      <p:pic>
        <p:nvPicPr>
          <p:cNvPr id="1146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5" y="2533650"/>
            <a:ext cx="7650163"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402412"/>
      </p:ext>
    </p:extLst>
  </p:cSld>
  <p:clrMapOvr>
    <a:masterClrMapping/>
  </p:clrMapOvr>
</p:sld>
</file>

<file path=ppt/theme/theme1.xml><?xml version="1.0" encoding="utf-8"?>
<a:theme xmlns:a="http://schemas.openxmlformats.org/drawingml/2006/main" name="Tannenbaum">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Tannenbau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Tannenbau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nnenbau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nnenbau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nnenbau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nnenbau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nnenbau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nnenbau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54511</TotalTime>
  <Words>11128</Words>
  <Application>Microsoft Office PowerPoint</Application>
  <PresentationFormat>全屏显示(4:3)</PresentationFormat>
  <Paragraphs>1475</Paragraphs>
  <Slides>175</Slides>
  <Notes>81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175</vt:i4>
      </vt:variant>
    </vt:vector>
  </HeadingPairs>
  <TitlesOfParts>
    <vt:vector size="191" baseType="lpstr">
      <vt:lpstr>Arial Unicode MS</vt:lpstr>
      <vt:lpstr>Baby Kruffy</vt:lpstr>
      <vt:lpstr>Courier</vt:lpstr>
      <vt:lpstr>Monotype Sorts</vt:lpstr>
      <vt:lpstr>MS PGothic</vt:lpstr>
      <vt:lpstr>宋体</vt:lpstr>
      <vt:lpstr>Arial</vt:lpstr>
      <vt:lpstr>Arial Narrow</vt:lpstr>
      <vt:lpstr>Calibri</vt:lpstr>
      <vt:lpstr>Garamond</vt:lpstr>
      <vt:lpstr>Helvetica</vt:lpstr>
      <vt:lpstr>Tahoma</vt:lpstr>
      <vt:lpstr>Times New Roman</vt:lpstr>
      <vt:lpstr>Wingdings</vt:lpstr>
      <vt:lpstr>Tannenbaum</vt:lpstr>
      <vt:lpstr>文档</vt:lpstr>
      <vt:lpstr>Network Layer Chapter 5</vt:lpstr>
      <vt:lpstr>The Network Layer</vt:lpstr>
      <vt:lpstr>Design Issues</vt:lpstr>
      <vt:lpstr>Store-and-Forward Packet Switching</vt:lpstr>
      <vt:lpstr>Connectionless &amp; connection-oriented service </vt:lpstr>
      <vt:lpstr>Connectionless Service – Datagrams</vt:lpstr>
      <vt:lpstr>Forwarding process in a router when used in a connectionless network</vt:lpstr>
      <vt:lpstr>Connection-Oriented – Virtual Circuits</vt:lpstr>
      <vt:lpstr>Forwarding process in a router when used in a virtual circuit network</vt:lpstr>
      <vt:lpstr>Sending request packet in a virtual-circuit network</vt:lpstr>
      <vt:lpstr>Sending acknowledgments in a virtual-circuit network</vt:lpstr>
      <vt:lpstr>Flow of one packet in an established virtual circuit</vt:lpstr>
      <vt:lpstr>Comparison of Virtual-Circuits &amp; Datagrams</vt:lpstr>
      <vt:lpstr>Routing Algorithms (1)</vt:lpstr>
      <vt:lpstr>Routing in Daily Life</vt:lpstr>
      <vt:lpstr>How to route in the Internet?</vt:lpstr>
      <vt:lpstr>Routers</vt:lpstr>
      <vt:lpstr>Two Processes inside a Router</vt:lpstr>
      <vt:lpstr>Routing Algorithm</vt:lpstr>
      <vt:lpstr>Routing Algorithms (2)</vt:lpstr>
      <vt:lpstr>The Optimality Principle</vt:lpstr>
      <vt:lpstr>Shortest Path Algorithm (1)</vt:lpstr>
      <vt:lpstr>Shortest Path Algorithm (2)</vt:lpstr>
      <vt:lpstr>Shortest Path Algorithm (3)</vt:lpstr>
      <vt:lpstr>Shortest Path Algorithm (4)</vt:lpstr>
      <vt:lpstr>Flooding</vt:lpstr>
      <vt:lpstr>Distance Vector Routing</vt:lpstr>
      <vt:lpstr>Example of Distance Vector</vt:lpstr>
      <vt:lpstr>Graphical idea behind Bellman-Ford equation</vt:lpstr>
      <vt:lpstr>The first distance vector for an internet</vt:lpstr>
      <vt:lpstr>Updating distance vectors</vt:lpstr>
      <vt:lpstr>The distance vector corresponding to a tree</vt:lpstr>
      <vt:lpstr>Distance Vector Routing – An Example</vt:lpstr>
      <vt:lpstr>Excercises</vt:lpstr>
      <vt:lpstr>After One Step</vt:lpstr>
      <vt:lpstr>After Two Step</vt:lpstr>
      <vt:lpstr>The Count-to-Infinity Problem</vt:lpstr>
      <vt:lpstr>Link State Routing (1)</vt:lpstr>
      <vt:lpstr>Link State Routing (2) – LSPs</vt:lpstr>
      <vt:lpstr>Link State Routing (3) – Reliable Flooding</vt:lpstr>
      <vt:lpstr>Hierarchical Routing</vt:lpstr>
      <vt:lpstr>Broadcast Routing</vt:lpstr>
      <vt:lpstr>Multicast Routing (1) – Dense Case</vt:lpstr>
      <vt:lpstr>Multicast Routing (2) – Sparse Case</vt:lpstr>
      <vt:lpstr>Anycast Routing</vt:lpstr>
      <vt:lpstr>Routing for Mobile Hosts</vt:lpstr>
      <vt:lpstr>Routing in Ad Hoc Networks</vt:lpstr>
      <vt:lpstr>Network Layer Chapter 5</vt:lpstr>
      <vt:lpstr>The Network Layer</vt:lpstr>
      <vt:lpstr>Network Performance</vt:lpstr>
      <vt:lpstr>Congestion Control (1)</vt:lpstr>
      <vt:lpstr>Congestion Control (2)</vt:lpstr>
      <vt:lpstr>Congestion Control (3) – Approaches </vt:lpstr>
      <vt:lpstr>Traffic-Aware Routing</vt:lpstr>
      <vt:lpstr>Admission Control</vt:lpstr>
      <vt:lpstr>Traffic Throttling</vt:lpstr>
      <vt:lpstr>Load Shedding (1)</vt:lpstr>
      <vt:lpstr>Load Shedding (2)</vt:lpstr>
      <vt:lpstr>Quality of Service</vt:lpstr>
      <vt:lpstr>Application Requirements (1)</vt:lpstr>
      <vt:lpstr>Application Requirements (2)</vt:lpstr>
      <vt:lpstr>Traffic Shaping (1)</vt:lpstr>
      <vt:lpstr>Traffic Shaping (2)</vt:lpstr>
      <vt:lpstr>Traffic Shaping (3)</vt:lpstr>
      <vt:lpstr>Packet Scheduling (1)</vt:lpstr>
      <vt:lpstr>Packet Scheduling (2)</vt:lpstr>
      <vt:lpstr>Admission Control (1)</vt:lpstr>
      <vt:lpstr>Admission Control (2)</vt:lpstr>
      <vt:lpstr>Integrated Services (1)</vt:lpstr>
      <vt:lpstr>Integrated Services (2)</vt:lpstr>
      <vt:lpstr>Differentiated Services (1)</vt:lpstr>
      <vt:lpstr>Differentiated Services (2)</vt:lpstr>
      <vt:lpstr>Internetworking</vt:lpstr>
      <vt:lpstr>How Networks Differ</vt:lpstr>
      <vt:lpstr>How Networks Can Be Connected</vt:lpstr>
      <vt:lpstr>Tunneling (1)</vt:lpstr>
      <vt:lpstr>Tunneling (2)</vt:lpstr>
      <vt:lpstr>Packet Fragmentation (1)</vt:lpstr>
      <vt:lpstr>Packet Fragmentation (2)</vt:lpstr>
      <vt:lpstr>Packet Fragmentation (3)</vt:lpstr>
      <vt:lpstr>Network Layer Chapter 5</vt:lpstr>
      <vt:lpstr>The Network Layer</vt:lpstr>
      <vt:lpstr>Network Layer in the Internet</vt:lpstr>
      <vt:lpstr>10 Design Principles of IP Protocol</vt:lpstr>
      <vt:lpstr>Network Layer in the Internet</vt:lpstr>
      <vt:lpstr>Position of IP and other network-layer protocols in TCP/IP protocol suite</vt:lpstr>
      <vt:lpstr>IP Version 4 Protocol</vt:lpstr>
      <vt:lpstr>Multiplexing and demultiplexing using the value of the protocol field</vt:lpstr>
      <vt:lpstr>PowerPoint 演示文稿</vt:lpstr>
      <vt:lpstr>PowerPoint 演示文稿</vt:lpstr>
      <vt:lpstr>PowerPoint 演示文稿</vt:lpstr>
      <vt:lpstr>An example of a checksum calculation for an IPv4 header without options</vt:lpstr>
      <vt:lpstr>PowerPoint 演示文稿</vt:lpstr>
      <vt:lpstr>PowerPoint 演示文稿</vt:lpstr>
      <vt:lpstr>IP Fragmentation and Reassembly</vt:lpstr>
      <vt:lpstr>Example:  Fragmenting a Packet</vt:lpstr>
      <vt:lpstr>PowerPoint 演示文稿</vt:lpstr>
      <vt:lpstr>IPv4 Addresses</vt:lpstr>
      <vt:lpstr>PowerPoint 演示文稿</vt:lpstr>
      <vt:lpstr>PowerPoint 演示文稿</vt:lpstr>
      <vt:lpstr>Hierarchy in IP Addresses</vt:lpstr>
      <vt:lpstr>Information extraction in classless addressing</vt:lpstr>
      <vt:lpstr>PowerPoint 演示文稿</vt:lpstr>
      <vt:lpstr>Which address block does an IP address belong to?</vt:lpstr>
      <vt:lpstr>Classful Addresing</vt:lpstr>
      <vt:lpstr>Special IP addresses</vt:lpstr>
      <vt:lpstr>PowerPoint 演示文稿</vt:lpstr>
      <vt:lpstr>PowerPoint 演示文稿</vt:lpstr>
      <vt:lpstr>Subnets </vt:lpstr>
      <vt:lpstr>Subnet Addressing</vt:lpstr>
      <vt:lpstr>Subnetting Example</vt:lpstr>
      <vt:lpstr>PowerPoint 演示文稿</vt:lpstr>
      <vt:lpstr>PowerPoint 演示文稿</vt:lpstr>
      <vt:lpstr>CIDR – Classless InterDomain Routing</vt:lpstr>
      <vt:lpstr>PowerPoint 演示文稿</vt:lpstr>
      <vt:lpstr>PowerPoint 演示文稿</vt:lpstr>
      <vt:lpstr>PowerPoint 演示文稿</vt:lpstr>
      <vt:lpstr>PowerPoint 演示文稿</vt:lpstr>
      <vt:lpstr>PowerPoint 演示文稿</vt:lpstr>
      <vt:lpstr>IP Address Aggregation </vt:lpstr>
      <vt:lpstr>Supernet : an example</vt:lpstr>
      <vt:lpstr>Longest Matching Prefix</vt:lpstr>
      <vt:lpstr>Simplified forwarding module in classless address</vt:lpstr>
      <vt:lpstr>Exercises</vt:lpstr>
      <vt:lpstr>Exercises (cont.)</vt:lpstr>
      <vt:lpstr>NAT</vt:lpstr>
      <vt:lpstr>NAT – Network Address Translation</vt:lpstr>
      <vt:lpstr>PowerPoint 演示文稿</vt:lpstr>
      <vt:lpstr>PowerPoint 演示文稿</vt:lpstr>
      <vt:lpstr>PowerPoint 演示文稿</vt:lpstr>
      <vt:lpstr>PowerPoint 演示文稿</vt:lpstr>
      <vt:lpstr>Network Layer Chapter 5</vt:lpstr>
      <vt:lpstr>The Network Layer</vt:lpstr>
      <vt:lpstr>Network Layer in the Internet</vt:lpstr>
      <vt:lpstr>IP Version 6 </vt:lpstr>
      <vt:lpstr>Address Space</vt:lpstr>
      <vt:lpstr>Global Unicast Address</vt:lpstr>
      <vt:lpstr>Special Addresses</vt:lpstr>
      <vt:lpstr>IPv6 protocol header</vt:lpstr>
      <vt:lpstr>Payload in an IPv6 datagram</vt:lpstr>
      <vt:lpstr>IPv6 extension headers</vt:lpstr>
      <vt:lpstr>Transition from IPv4 to IPv6</vt:lpstr>
      <vt:lpstr>Dual Stack</vt:lpstr>
      <vt:lpstr>Tunneling</vt:lpstr>
      <vt:lpstr>Header Translation</vt:lpstr>
      <vt:lpstr>Internet Control Protocols</vt:lpstr>
      <vt:lpstr>Internet Control Message Protocol</vt:lpstr>
      <vt:lpstr>Internet Control Message Protocol (cont.)</vt:lpstr>
      <vt:lpstr>ICMP Message Types</vt:lpstr>
      <vt:lpstr>Example – Echo request</vt:lpstr>
      <vt:lpstr>Example – Echo Reply</vt:lpstr>
      <vt:lpstr>PowerPoint 演示文稿</vt:lpstr>
      <vt:lpstr>Address Resolution Protocol</vt:lpstr>
      <vt:lpstr>Position of ARP in TCP/IP protocol suite</vt:lpstr>
      <vt:lpstr>ARP Packet</vt:lpstr>
      <vt:lpstr>PowerPoint 演示文稿</vt:lpstr>
      <vt:lpstr>ARP Request &amp; Reply</vt:lpstr>
      <vt:lpstr>Proxy ARP</vt:lpstr>
      <vt:lpstr>Cache Table</vt:lpstr>
      <vt:lpstr>RARP</vt:lpstr>
      <vt:lpstr>ARP and RARP</vt:lpstr>
      <vt:lpstr>Operation</vt:lpstr>
      <vt:lpstr>Dynamic Host Configuration Protocol</vt:lpstr>
      <vt:lpstr>Operation of DHCP</vt:lpstr>
      <vt:lpstr>Label Switching and MPLS (1)</vt:lpstr>
      <vt:lpstr>Label Switching and MPLS (2)</vt:lpstr>
      <vt:lpstr>OSPF— Interior Routing Protocol (1)</vt:lpstr>
      <vt:lpstr>OSPF— Interior Routing Protocol (2)</vt:lpstr>
      <vt:lpstr>OSPF— Interior Routing Protocol (3)</vt:lpstr>
      <vt:lpstr>BGP— Exterior Routing Protocol (1)</vt:lpstr>
      <vt:lpstr>BGP— Exterior Routing Protocol (2)</vt:lpstr>
      <vt:lpstr>BGP— Exterior Routing Protocol (3)</vt:lpstr>
      <vt:lpstr>Internet Multicasting</vt:lpstr>
      <vt:lpstr>Mobile IP</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Steve_2</dc:creator>
  <cp:lastModifiedBy>YUE</cp:lastModifiedBy>
  <cp:revision>706</cp:revision>
  <dcterms:created xsi:type="dcterms:W3CDTF">2010-05-03T15:18:06Z</dcterms:created>
  <dcterms:modified xsi:type="dcterms:W3CDTF">2020-11-27T06:14:37Z</dcterms:modified>
</cp:coreProperties>
</file>